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75"/>
  </p:notesMasterIdLst>
  <p:sldIdLst>
    <p:sldId id="256" r:id="rId2"/>
    <p:sldId id="274" r:id="rId3"/>
    <p:sldId id="308" r:id="rId4"/>
    <p:sldId id="275" r:id="rId5"/>
    <p:sldId id="276" r:id="rId6"/>
    <p:sldId id="306" r:id="rId7"/>
    <p:sldId id="304" r:id="rId8"/>
    <p:sldId id="305" r:id="rId9"/>
    <p:sldId id="307" r:id="rId10"/>
    <p:sldId id="278" r:id="rId11"/>
    <p:sldId id="280" r:id="rId12"/>
    <p:sldId id="281" r:id="rId13"/>
    <p:sldId id="258" r:id="rId14"/>
    <p:sldId id="287" r:id="rId15"/>
    <p:sldId id="259" r:id="rId16"/>
    <p:sldId id="284" r:id="rId17"/>
    <p:sldId id="285" r:id="rId18"/>
    <p:sldId id="282" r:id="rId19"/>
    <p:sldId id="286" r:id="rId20"/>
    <p:sldId id="288" r:id="rId21"/>
    <p:sldId id="296" r:id="rId22"/>
    <p:sldId id="295" r:id="rId23"/>
    <p:sldId id="320" r:id="rId24"/>
    <p:sldId id="283" r:id="rId25"/>
    <p:sldId id="319" r:id="rId26"/>
    <p:sldId id="321" r:id="rId27"/>
    <p:sldId id="327" r:id="rId28"/>
    <p:sldId id="298" r:id="rId29"/>
    <p:sldId id="297" r:id="rId30"/>
    <p:sldId id="299" r:id="rId31"/>
    <p:sldId id="312" r:id="rId32"/>
    <p:sldId id="262" r:id="rId33"/>
    <p:sldId id="289" r:id="rId34"/>
    <p:sldId id="311" r:id="rId35"/>
    <p:sldId id="313" r:id="rId36"/>
    <p:sldId id="322" r:id="rId37"/>
    <p:sldId id="323" r:id="rId38"/>
    <p:sldId id="324" r:id="rId39"/>
    <p:sldId id="325" r:id="rId40"/>
    <p:sldId id="326" r:id="rId41"/>
    <p:sldId id="300" r:id="rId42"/>
    <p:sldId id="309" r:id="rId43"/>
    <p:sldId id="314" r:id="rId44"/>
    <p:sldId id="316" r:id="rId45"/>
    <p:sldId id="315" r:id="rId46"/>
    <p:sldId id="341" r:id="rId47"/>
    <p:sldId id="342" r:id="rId48"/>
    <p:sldId id="344" r:id="rId49"/>
    <p:sldId id="345" r:id="rId50"/>
    <p:sldId id="346" r:id="rId51"/>
    <p:sldId id="347" r:id="rId52"/>
    <p:sldId id="293" r:id="rId53"/>
    <p:sldId id="265" r:id="rId54"/>
    <p:sldId id="267" r:id="rId55"/>
    <p:sldId id="268" r:id="rId56"/>
    <p:sldId id="269" r:id="rId57"/>
    <p:sldId id="271" r:id="rId58"/>
    <p:sldId id="270" r:id="rId59"/>
    <p:sldId id="272" r:id="rId60"/>
    <p:sldId id="294" r:id="rId61"/>
    <p:sldId id="351" r:id="rId62"/>
    <p:sldId id="355" r:id="rId63"/>
    <p:sldId id="354" r:id="rId64"/>
    <p:sldId id="328" r:id="rId65"/>
    <p:sldId id="329" r:id="rId66"/>
    <p:sldId id="349" r:id="rId67"/>
    <p:sldId id="334" r:id="rId68"/>
    <p:sldId id="335" r:id="rId69"/>
    <p:sldId id="336" r:id="rId70"/>
    <p:sldId id="337" r:id="rId71"/>
    <p:sldId id="338" r:id="rId72"/>
    <p:sldId id="339" r:id="rId73"/>
    <p:sldId id="34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B8F98-105D-4E81-9004-FFFAE0CD59F1}" type="datetimeFigureOut">
              <a:rPr lang="en-US" smtClean="0"/>
              <a:pPr/>
              <a:t>6/20/2019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621DE-1B4A-46B8-8A9E-DDEFF74563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9621DE-1B4A-46B8-8A9E-DDEFF74563AB}" type="slidenum">
              <a:rPr lang="en-US" smtClean="0"/>
              <a:pPr/>
              <a:t>36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1F7132E-649B-4481-AB32-ED488528946B}" type="slidenum">
              <a:rPr lang="en-US" smtClean="0"/>
              <a:pPr/>
              <a:t>72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7AD5398-A16A-48BA-BBDC-58A7AE0C4449}" type="slidenum">
              <a:rPr lang="en-US" smtClean="0"/>
              <a:pPr/>
              <a:t>73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FD07B6C-0A4E-4F37-8D47-FA86EB7FE252}" type="slidenum">
              <a:rPr lang="en-US" smtClean="0"/>
              <a:pPr/>
              <a:t>61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CB8053E-8927-4E46-8BDB-1795B271827A}" type="slidenum">
              <a:rPr lang="en-US" smtClean="0"/>
              <a:pPr/>
              <a:t>62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EB0A2E5-59E8-47B0-A671-DDB83942BFB2}" type="slidenum">
              <a:rPr lang="en-US" smtClean="0"/>
              <a:pPr/>
              <a:t>63</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7F9E87E-AFB2-47C6-AE41-831752E82CD0}" type="slidenum">
              <a:rPr lang="en-US" smtClean="0"/>
              <a:pPr/>
              <a:t>67</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a:noFill/>
          <a:ln/>
        </p:spPr>
        <p:txBody>
          <a:bodyPr lIns="89707" tIns="44853" rIns="89707" bIns="44853"/>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C5FE1E1-94A0-4663-A145-DC0486430A18}" type="slidenum">
              <a:rPr lang="en-US" smtClean="0"/>
              <a:pPr/>
              <a:t>68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A1324FF-2B9F-415A-BE75-E593433C3614}" type="slidenum">
              <a:rPr lang="en-US" smtClean="0"/>
              <a:pPr/>
              <a:t>69</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27C6D7-A086-4EB4-87B3-E8E1D949C0CE}" type="slidenum">
              <a:rPr lang="en-US" smtClean="0"/>
              <a:pPr/>
              <a:t>70</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E261EE0-E34D-454B-800F-EDBE795120B4}" type="slidenum">
              <a:rPr lang="en-US" smtClean="0"/>
              <a:pPr/>
              <a:t>71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0F39BA-AE25-48BF-8529-3489BDE29ABD}"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F39BA-AE25-48BF-8529-3489BDE29ABD}"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F39BA-AE25-48BF-8529-3489BDE29ABD}"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7EFBBB-04EF-4CF0-85F5-84C9AA9394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F39BA-AE25-48BF-8529-3489BDE29ABD}"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F39BA-AE25-48BF-8529-3489BDE29ABD}"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F39BA-AE25-48BF-8529-3489BDE29ABD}"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0F39BA-AE25-48BF-8529-3489BDE29ABD}" type="datetimeFigureOut">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F39BA-AE25-48BF-8529-3489BDE29ABD}"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F39BA-AE25-48BF-8529-3489BDE29ABD}"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F39BA-AE25-48BF-8529-3489BDE29ABD}"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F39BA-AE25-48BF-8529-3489BDE29ABD}"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9537-23DD-477E-91A1-D2A90EAC19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CC">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F39BA-AE25-48BF-8529-3489BDE29ABD}" type="datetimeFigureOut">
              <a:rPr lang="en-US" smtClean="0"/>
              <a:pPr/>
              <a:t>6/20/2019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B9537-23DD-477E-91A1-D2A90EAC19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ncbi.nlm.nih.gov/books/n/genomes/A10138/def-item/A1025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ncbi.nlm.nih.gov/books/n/genomes/A9089/def-item/A9330/" TargetMode="External"/><Relationship Id="rId2" Type="http://schemas.openxmlformats.org/officeDocument/2006/relationships/hyperlink" Target="http://www.ncbi.nlm.nih.gov/books/n/genomes/A10138/def-item/A10259/" TargetMode="External"/><Relationship Id="rId1" Type="http://schemas.openxmlformats.org/officeDocument/2006/relationships/slideLayout" Target="../slideLayouts/slideLayout6.xml"/><Relationship Id="rId4" Type="http://schemas.openxmlformats.org/officeDocument/2006/relationships/hyperlink" Target="http://www.ncbi.nlm.nih.gov/books/n/genomes/A10138/def-item/A1020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books/n/genomes/A10138/def-item/A10193/" TargetMode="External"/><Relationship Id="rId2" Type="http://schemas.openxmlformats.org/officeDocument/2006/relationships/hyperlink" Target="http://www.ncbi.nlm.nih.gov/books/n/genomes/A9089/def-item/A9559/" TargetMode="External"/><Relationship Id="rId1" Type="http://schemas.openxmlformats.org/officeDocument/2006/relationships/slideLayout" Target="../slideLayouts/slideLayout7.xml"/><Relationship Id="rId6" Type="http://schemas.openxmlformats.org/officeDocument/2006/relationships/hyperlink" Target="http://www.ncbi.nlm.nih.gov/books/n/genomes/A9089/def-item/A10016/" TargetMode="External"/><Relationship Id="rId5" Type="http://schemas.openxmlformats.org/officeDocument/2006/relationships/hyperlink" Target="http://www.ncbi.nlm.nih.gov/books/n/genomes/A9089/def-item/A9330/" TargetMode="External"/><Relationship Id="rId4" Type="http://schemas.openxmlformats.org/officeDocument/2006/relationships/hyperlink" Target="http://www.ncbi.nlm.nih.gov/books/n/genomes/A9089/def-item/A988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ncbi.nlm.nih.gov/books/n/genomes/A10138/def-item/A10259/"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ncbi.nlm.nih.gov/books/n/genomes/A10138/def-item/A10259/"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ncbi.nlm.nih.gov/books/n/genomes/A9089/def-item/A9278/" TargetMode="External"/><Relationship Id="rId7" Type="http://schemas.openxmlformats.org/officeDocument/2006/relationships/hyperlink" Target="http://www.ncbi.nlm.nih.gov/books/n/genomes/TOC/" TargetMode="External"/><Relationship Id="rId2" Type="http://schemas.openxmlformats.org/officeDocument/2006/relationships/hyperlink" Target="http://www.ncbi.nlm.nih.gov/books/n/genomes/A10138/def-item/A10259/" TargetMode="External"/><Relationship Id="rId1" Type="http://schemas.openxmlformats.org/officeDocument/2006/relationships/slideLayout" Target="../slideLayouts/slideLayout7.xml"/><Relationship Id="rId6" Type="http://schemas.openxmlformats.org/officeDocument/2006/relationships/hyperlink" Target="http://www.ncbi.nlm.nih.gov/books/n/genomes/A10138/def-item/A10375/" TargetMode="External"/><Relationship Id="rId5" Type="http://schemas.openxmlformats.org/officeDocument/2006/relationships/hyperlink" Target="http://www.ncbi.nlm.nih.gov/books/n/genomes/A10138/def-item/A10290/" TargetMode="External"/><Relationship Id="rId4" Type="http://schemas.openxmlformats.org/officeDocument/2006/relationships/hyperlink" Target="http://www.ncbi.nlm.nih.gov/books/n/genomes/A10138/def-item/A10157/"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ncbi.nlm.nih.gov/books/n/genomes/A9089/def-item/A9872/" TargetMode="External"/><Relationship Id="rId2" Type="http://schemas.openxmlformats.org/officeDocument/2006/relationships/hyperlink" Target="http://www.ncbi.nlm.nih.gov/books/n/genomes/A9089/def-item/A9974/"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ncbi.nlm.nih.gov/books/NBK21129/figure/A6042/?report=objectonly" TargetMode="External"/><Relationship Id="rId7" Type="http://schemas.openxmlformats.org/officeDocument/2006/relationships/hyperlink" Target="http://www.ncbi.nlm.nih.gov/books/NBK21129/"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www.ncbi.nlm.nih.gov/books/n/genomes/A9089/def-item/A9872/" TargetMode="External"/><Relationship Id="rId5" Type="http://schemas.openxmlformats.org/officeDocument/2006/relationships/hyperlink" Target="http://www.ncbi.nlm.nih.gov/books/n/genomes/A9089/def-item/A10057/" TargetMode="External"/><Relationship Id="rId4" Type="http://schemas.openxmlformats.org/officeDocument/2006/relationships/hyperlink" Target="http://www.ncbi.nlm.nih.gov/books/n/genomes/A9089/def-item/A10035/"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ncbi.nlm.nih.gov/books/n/genomes/A10138/def-item/A10375/" TargetMode="External"/><Relationship Id="rId3" Type="http://schemas.openxmlformats.org/officeDocument/2006/relationships/hyperlink" Target="http://www.ncbi.nlm.nih.gov/books/n/genomes/A9089/def-item/A9796/" TargetMode="External"/><Relationship Id="rId7" Type="http://schemas.openxmlformats.org/officeDocument/2006/relationships/hyperlink" Target="http://www.ncbi.nlm.nih.gov/books/n/genomes/A9089/def-item/A9330/" TargetMode="External"/><Relationship Id="rId2" Type="http://schemas.openxmlformats.org/officeDocument/2006/relationships/hyperlink" Target="http://www.ncbi.nlm.nih.gov/books/n/genomes/A9089/def-item/A9336/" TargetMode="External"/><Relationship Id="rId1" Type="http://schemas.openxmlformats.org/officeDocument/2006/relationships/slideLayout" Target="../slideLayouts/slideLayout7.xml"/><Relationship Id="rId6" Type="http://schemas.openxmlformats.org/officeDocument/2006/relationships/hyperlink" Target="http://www.ncbi.nlm.nih.gov/books/n/genomes/A9089/def-item/A9999/" TargetMode="External"/><Relationship Id="rId5" Type="http://schemas.openxmlformats.org/officeDocument/2006/relationships/hyperlink" Target="http://www.ncbi.nlm.nih.gov/books/n/genomes/A9089/def-item/A9347/" TargetMode="External"/><Relationship Id="rId4" Type="http://schemas.openxmlformats.org/officeDocument/2006/relationships/hyperlink" Target="http://www.ncbi.nlm.nih.gov/books/n/genomes/A10138/def-item/A10193/" TargetMode="External"/><Relationship Id="rId9" Type="http://schemas.openxmlformats.org/officeDocument/2006/relationships/hyperlink" Target="http://www.ncbi.nlm.nih.gov/books/n/genomes/A9089/def-item/A1013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a:effectLst>
            <a:reflection blurRad="6350" stA="50000" endA="300" endPos="90000" dist="50800" dir="5400000" sy="-100000" algn="bl" rotWithShape="0"/>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12700" dist="88900" dir="15600000" sx="101000" sy="101000" algn="tl" rotWithShape="0">
                    <a:srgbClr val="000000">
                      <a:alpha val="60000"/>
                    </a:srgbClr>
                  </a:outerShdw>
                </a:effectLst>
              </a:rPr>
              <a:t>CLONING</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dist="101600" dir="5160000" algn="tl" rotWithShape="0">
                    <a:srgbClr val="000000">
                      <a:alpha val="67000"/>
                    </a:srgbClr>
                  </a:outerShdw>
                </a:effectLst>
              </a:rPr>
              <a:t>VECTORS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dist="101600" dir="5160000" algn="tl" rotWithShape="0">
                  <a:srgbClr val="000000">
                    <a:alpha val="67000"/>
                  </a:srgbClr>
                </a:outerShdw>
              </a:effectLst>
            </a:endParaRPr>
          </a:p>
        </p:txBody>
      </p:sp>
      <p:sp>
        <p:nvSpPr>
          <p:cNvPr id="3" name="Subtitle 2"/>
          <p:cNvSpPr>
            <a:spLocks noGrp="1"/>
          </p:cNvSpPr>
          <p:nvPr>
            <p:ph type="subTitle" idx="1"/>
          </p:nvPr>
        </p:nvSpPr>
        <p:spPr>
          <a:xfrm>
            <a:off x="1371600" y="3886200"/>
            <a:ext cx="7010400" cy="24384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i="1" dirty="0" smtClean="0">
                <a:solidFill>
                  <a:srgbClr val="3333CC"/>
                </a:solidFill>
              </a:rPr>
              <a:t>Dr. S. </a:t>
            </a:r>
            <a:r>
              <a:rPr lang="en-US" sz="2800" b="1" i="1" dirty="0" err="1" smtClean="0">
                <a:solidFill>
                  <a:srgbClr val="3333CC"/>
                </a:solidFill>
              </a:rPr>
              <a:t>Rubanraj</a:t>
            </a:r>
            <a:r>
              <a:rPr lang="en-US" sz="2800" b="1" i="1" dirty="0" smtClean="0">
                <a:solidFill>
                  <a:srgbClr val="3333CC"/>
                </a:solidFill>
              </a:rPr>
              <a:t> </a:t>
            </a:r>
          </a:p>
          <a:p>
            <a:r>
              <a:rPr lang="en-US" sz="2800" b="1" i="1" dirty="0" smtClean="0">
                <a:solidFill>
                  <a:srgbClr val="3333CC"/>
                </a:solidFill>
              </a:rPr>
              <a:t>Dept of Mathematics</a:t>
            </a:r>
          </a:p>
          <a:p>
            <a:r>
              <a:rPr lang="en-US" sz="2800" b="1" i="1" dirty="0" smtClean="0">
                <a:solidFill>
                  <a:srgbClr val="3333CC"/>
                </a:solidFill>
              </a:rPr>
              <a:t>St. Joseph’s College</a:t>
            </a:r>
          </a:p>
          <a:p>
            <a:r>
              <a:rPr lang="en-US" sz="2800" b="1" i="1" dirty="0" smtClean="0">
                <a:solidFill>
                  <a:srgbClr val="3333CC"/>
                </a:solidFill>
              </a:rPr>
              <a:t>Trichy</a:t>
            </a: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Plasmid vectors</a:t>
            </a:r>
            <a:endParaRPr lang="en-US" dirty="0"/>
          </a:p>
        </p:txBody>
      </p:sp>
      <p:sp>
        <p:nvSpPr>
          <p:cNvPr id="3" name="Rectangle 2"/>
          <p:cNvSpPr/>
          <p:nvPr/>
        </p:nvSpPr>
        <p:spPr>
          <a:xfrm>
            <a:off x="762000" y="1219200"/>
            <a:ext cx="7924800" cy="5262979"/>
          </a:xfrm>
          <a:prstGeom prst="rect">
            <a:avLst/>
          </a:prstGeom>
        </p:spPr>
        <p:txBody>
          <a:bodyPr wrap="square">
            <a:spAutoFit/>
          </a:bodyPr>
          <a:lstStyle/>
          <a:p>
            <a:pPr>
              <a:buFont typeface="Wingdings" pitchFamily="2" charset="2"/>
              <a:buChar char="v"/>
            </a:pPr>
            <a:r>
              <a:rPr lang="en-US" sz="2400" dirty="0" smtClean="0"/>
              <a:t>Plasmids are autonomously replicating circular, double stranded DNA molecules found in bacteria.</a:t>
            </a:r>
          </a:p>
          <a:p>
            <a:pPr>
              <a:buFont typeface="Wingdings" pitchFamily="2" charset="2"/>
              <a:buChar char="v"/>
            </a:pPr>
            <a:r>
              <a:rPr lang="en-US" sz="2400" dirty="0" smtClean="0"/>
              <a:t> They have their own origin of replication (</a:t>
            </a:r>
            <a:r>
              <a:rPr lang="en-US" sz="2400" i="1" dirty="0" err="1" smtClean="0"/>
              <a:t>ori</a:t>
            </a:r>
            <a:r>
              <a:rPr lang="en-US" sz="2400" i="1" dirty="0" smtClean="0"/>
              <a:t> region), and can replicate independently of the host chromosome.</a:t>
            </a:r>
          </a:p>
          <a:p>
            <a:pPr>
              <a:buFont typeface="Wingdings" pitchFamily="2" charset="2"/>
              <a:buChar char="v"/>
            </a:pPr>
            <a:r>
              <a:rPr lang="en-US" sz="2400" i="1" dirty="0" smtClean="0"/>
              <a:t> The size of plasmids ranges from a few kb to 200 kb. Plasmid vectors are often used for cloning DNA segments of small size (</a:t>
            </a:r>
            <a:r>
              <a:rPr lang="en-US" sz="2400" i="1" dirty="0" err="1" smtClean="0"/>
              <a:t>upto</a:t>
            </a:r>
            <a:r>
              <a:rPr lang="en-US" sz="2400" i="1" dirty="0" smtClean="0"/>
              <a:t> 10 </a:t>
            </a:r>
            <a:r>
              <a:rPr lang="en-US" sz="2400" i="1" dirty="0" err="1" smtClean="0"/>
              <a:t>kilobases</a:t>
            </a:r>
            <a:r>
              <a:rPr lang="en-US" sz="2400" i="1" dirty="0" smtClean="0"/>
              <a:t>).</a:t>
            </a:r>
          </a:p>
          <a:p>
            <a:pPr>
              <a:buFont typeface="Wingdings" pitchFamily="2" charset="2"/>
              <a:buChar char="v"/>
            </a:pPr>
            <a:r>
              <a:rPr lang="en-US" sz="2400" i="1" dirty="0" smtClean="0"/>
              <a:t>Single copy plasmid - maintained as single copy per cell</a:t>
            </a:r>
          </a:p>
          <a:p>
            <a:pPr>
              <a:buFont typeface="Wingdings" pitchFamily="2" charset="2"/>
              <a:buChar char="v"/>
            </a:pPr>
            <a:r>
              <a:rPr lang="en-US" sz="2400" i="1" dirty="0" err="1" smtClean="0"/>
              <a:t>Multicopy</a:t>
            </a:r>
            <a:r>
              <a:rPr lang="en-US" sz="2400" i="1" dirty="0" smtClean="0"/>
              <a:t> plasmid - maintained as 10-20 copies per cell</a:t>
            </a:r>
          </a:p>
          <a:p>
            <a:pPr>
              <a:buFont typeface="Wingdings" pitchFamily="2" charset="2"/>
              <a:buChar char="v"/>
            </a:pPr>
            <a:r>
              <a:rPr lang="en-US" sz="2400" i="1" dirty="0" smtClean="0"/>
              <a:t>Plasmids under </a:t>
            </a:r>
            <a:r>
              <a:rPr lang="en-US" sz="2400" dirty="0" smtClean="0"/>
              <a:t>relaxed control of replication – over 1000 </a:t>
            </a:r>
            <a:r>
              <a:rPr lang="en-US" sz="2400" i="1" dirty="0" smtClean="0"/>
              <a:t>copies per cell – used as cloning vectors.</a:t>
            </a:r>
          </a:p>
          <a:p>
            <a:pPr>
              <a:buFont typeface="Wingdings" pitchFamily="2" charset="2"/>
              <a:buChar char="v"/>
            </a:pPr>
            <a:r>
              <a:rPr lang="en-US" sz="2400" i="1" dirty="0" smtClean="0"/>
              <a:t>In each bacterial cell about 20-25 plasmids are maintained under normal growth condition. </a:t>
            </a:r>
          </a:p>
          <a:p>
            <a:r>
              <a:rPr lang="en-US" sz="2400" i="1" dirty="0" smtClean="0"/>
              <a:t> </a:t>
            </a:r>
            <a:r>
              <a:rPr lang="en-US" sz="2000" i="1" dirty="0" smtClean="0"/>
              <a:t>Some of the commonly used plasmid vectors are described below: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pBR322</a:t>
            </a:r>
            <a:endParaRPr lang="en-US" dirty="0"/>
          </a:p>
        </p:txBody>
      </p:sp>
      <p:sp>
        <p:nvSpPr>
          <p:cNvPr id="3" name="Rectangle 2"/>
          <p:cNvSpPr/>
          <p:nvPr/>
        </p:nvSpPr>
        <p:spPr>
          <a:xfrm>
            <a:off x="685800" y="1676400"/>
            <a:ext cx="7696200" cy="4154984"/>
          </a:xfrm>
          <a:prstGeom prst="rect">
            <a:avLst/>
          </a:prstGeom>
        </p:spPr>
        <p:txBody>
          <a:bodyPr wrap="square">
            <a:spAutoFit/>
          </a:bodyPr>
          <a:lstStyle/>
          <a:p>
            <a:pPr>
              <a:buFont typeface="Wingdings" pitchFamily="2" charset="2"/>
              <a:buChar char="v"/>
            </a:pPr>
            <a:r>
              <a:rPr lang="en-US" sz="2400" dirty="0" smtClean="0"/>
              <a:t>The first plasmid vector that has been constructed artificially is pBR322.</a:t>
            </a:r>
          </a:p>
          <a:p>
            <a:pPr>
              <a:buFont typeface="Wingdings" pitchFamily="2" charset="2"/>
              <a:buChar char="v"/>
            </a:pPr>
            <a:r>
              <a:rPr lang="en-US" sz="2400" dirty="0" smtClean="0"/>
              <a:t> It is named after the scientists Bolivar and </a:t>
            </a:r>
            <a:r>
              <a:rPr lang="en-US" sz="2400" dirty="0" err="1" smtClean="0"/>
              <a:t>Rodriguiz</a:t>
            </a:r>
            <a:r>
              <a:rPr lang="en-US" sz="2400" dirty="0" smtClean="0"/>
              <a:t> who constructed it in 1977.</a:t>
            </a:r>
          </a:p>
          <a:p>
            <a:pPr>
              <a:buFont typeface="Wingdings" pitchFamily="2" charset="2"/>
              <a:buChar char="v"/>
            </a:pPr>
            <a:r>
              <a:rPr lang="en-US" sz="2400" dirty="0" smtClean="0"/>
              <a:t> It is 4362bp in size and most widely used cloning vector.</a:t>
            </a:r>
          </a:p>
          <a:p>
            <a:pPr>
              <a:buFont typeface="Wingdings" pitchFamily="2" charset="2"/>
              <a:buChar char="v"/>
            </a:pPr>
            <a:r>
              <a:rPr lang="en-US" sz="2400" dirty="0" smtClean="0"/>
              <a:t> It has an origin of replication derived from a </a:t>
            </a:r>
            <a:r>
              <a:rPr lang="en-US" sz="2400" dirty="0" err="1" smtClean="0"/>
              <a:t>colicin</a:t>
            </a:r>
            <a:r>
              <a:rPr lang="en-US" sz="2400" dirty="0" smtClean="0"/>
              <a:t>-resistance plasmid (</a:t>
            </a:r>
            <a:r>
              <a:rPr lang="en-US" sz="2400" i="1" dirty="0" smtClean="0"/>
              <a:t>ColE1</a:t>
            </a:r>
            <a:r>
              <a:rPr lang="en-US" sz="2400" dirty="0" smtClean="0"/>
              <a:t>). </a:t>
            </a:r>
          </a:p>
          <a:p>
            <a:pPr>
              <a:buFont typeface="Wingdings" pitchFamily="2" charset="2"/>
              <a:buChar char="v"/>
            </a:pPr>
            <a:r>
              <a:rPr lang="en-US" sz="2400" dirty="0" smtClean="0"/>
              <a:t>This origin allows a fairly high copy number, about 100 copies of the plasmid per cell.</a:t>
            </a:r>
          </a:p>
          <a:p>
            <a:pPr>
              <a:buFont typeface="Wingdings" pitchFamily="2" charset="2"/>
              <a:buChar char="v"/>
            </a:pPr>
            <a:r>
              <a:rPr lang="en-US" sz="2400" dirty="0" smtClean="0"/>
              <a:t> Plasmid pBR322 carries two selectable markers viz. genes for resistance to </a:t>
            </a:r>
            <a:r>
              <a:rPr lang="en-US" sz="2400" dirty="0" err="1" smtClean="0"/>
              <a:t>ampicillin</a:t>
            </a:r>
            <a:r>
              <a:rPr lang="en-US" sz="2400" dirty="0" smtClean="0"/>
              <a:t> (Ap</a:t>
            </a:r>
            <a:r>
              <a:rPr lang="en-US" sz="2400" baseline="30000" dirty="0" smtClean="0"/>
              <a:t>r) </a:t>
            </a:r>
            <a:r>
              <a:rPr lang="en-US" sz="2400" dirty="0" smtClean="0"/>
              <a:t>and tetracycline (</a:t>
            </a:r>
            <a:r>
              <a:rPr lang="en-US" sz="2400" dirty="0" err="1" smtClean="0"/>
              <a:t>Tc</a:t>
            </a:r>
            <a:r>
              <a:rPr lang="en-US" sz="2400" baseline="30000" dirty="0" err="1" smtClean="0"/>
              <a:t>r</a:t>
            </a:r>
            <a:r>
              <a:rPr lang="en-US" sz="2400" baseline="30000" dirty="0" smtClean="0"/>
              <a:t> </a:t>
            </a:r>
            <a:r>
              <a:rPr lang="en-US" sz="2400" dirty="0" smtClean="0"/>
              <a:t>).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15200" cy="6370975"/>
          </a:xfrm>
          <a:prstGeom prst="rect">
            <a:avLst/>
          </a:prstGeom>
        </p:spPr>
        <p:txBody>
          <a:bodyPr wrap="square">
            <a:spAutoFit/>
          </a:bodyPr>
          <a:lstStyle/>
          <a:p>
            <a:pPr>
              <a:buFont typeface="Wingdings" pitchFamily="2" charset="2"/>
              <a:buChar char="§"/>
            </a:pPr>
            <a:r>
              <a:rPr lang="en-US" sz="2400" dirty="0" smtClean="0"/>
              <a:t>Several (over 40 enzymes) unique RE sites are present within these genes for insertion of foreign DNA (Fig 1). </a:t>
            </a:r>
          </a:p>
          <a:p>
            <a:pPr>
              <a:buFont typeface="Wingdings" pitchFamily="2" charset="2"/>
              <a:buChar char="§"/>
            </a:pPr>
            <a:r>
              <a:rPr lang="en-US" sz="2400" i="1" dirty="0" err="1" smtClean="0"/>
              <a:t>Eco</a:t>
            </a:r>
            <a:r>
              <a:rPr lang="en-US" sz="2400" dirty="0" err="1" smtClean="0"/>
              <a:t>RIV</a:t>
            </a:r>
            <a:r>
              <a:rPr lang="en-US" sz="2400" dirty="0" smtClean="0"/>
              <a:t>, </a:t>
            </a:r>
            <a:r>
              <a:rPr lang="en-US" sz="2400" i="1" dirty="0" err="1" smtClean="0"/>
              <a:t>Bam</a:t>
            </a:r>
            <a:r>
              <a:rPr lang="en-US" sz="2400" dirty="0" err="1" smtClean="0"/>
              <a:t>HI,</a:t>
            </a:r>
            <a:r>
              <a:rPr lang="en-US" sz="2400" i="1" dirty="0" err="1" smtClean="0"/>
              <a:t>Sph</a:t>
            </a:r>
            <a:r>
              <a:rPr lang="en-US" sz="2400" dirty="0" err="1" smtClean="0"/>
              <a:t>I</a:t>
            </a:r>
            <a:r>
              <a:rPr lang="en-US" sz="2400" dirty="0" smtClean="0"/>
              <a:t>, </a:t>
            </a:r>
            <a:r>
              <a:rPr lang="en-US" sz="2400" i="1" dirty="0" err="1" smtClean="0"/>
              <a:t>Sal</a:t>
            </a:r>
            <a:r>
              <a:rPr lang="en-US" sz="2400" dirty="0" err="1" smtClean="0"/>
              <a:t>I,</a:t>
            </a:r>
            <a:r>
              <a:rPr lang="en-US" sz="2400" i="1" dirty="0" err="1" smtClean="0"/>
              <a:t>Xma</a:t>
            </a:r>
            <a:r>
              <a:rPr lang="en-US" sz="2400" dirty="0" err="1" smtClean="0"/>
              <a:t>III</a:t>
            </a:r>
            <a:r>
              <a:rPr lang="en-US" sz="2400" dirty="0" smtClean="0"/>
              <a:t>, and </a:t>
            </a:r>
            <a:r>
              <a:rPr lang="en-US" sz="2400" i="1" dirty="0" err="1" smtClean="0"/>
              <a:t>Nru</a:t>
            </a:r>
            <a:r>
              <a:rPr lang="en-US" sz="2400" dirty="0" err="1" smtClean="0"/>
              <a:t>I</a:t>
            </a:r>
            <a:r>
              <a:rPr lang="en-US" sz="2400" dirty="0" smtClean="0"/>
              <a:t> are present within the gene coding for tetracycline resistance, two sites (</a:t>
            </a:r>
            <a:r>
              <a:rPr lang="en-US" sz="2400" i="1" dirty="0" err="1" smtClean="0"/>
              <a:t>Hin</a:t>
            </a:r>
            <a:r>
              <a:rPr lang="en-US" sz="2400" dirty="0" err="1" smtClean="0"/>
              <a:t>dIII</a:t>
            </a:r>
            <a:r>
              <a:rPr lang="en-US" sz="2400" dirty="0" smtClean="0"/>
              <a:t> and </a:t>
            </a:r>
            <a:r>
              <a:rPr lang="en-US" sz="2400" i="1" dirty="0" err="1" smtClean="0"/>
              <a:t>Cla</a:t>
            </a:r>
            <a:r>
              <a:rPr lang="en-US" sz="2400" dirty="0" err="1" smtClean="0"/>
              <a:t>I</a:t>
            </a:r>
            <a:r>
              <a:rPr lang="en-US" sz="2400" dirty="0" smtClean="0"/>
              <a:t>) within the promoter of the tetracycline resistance gene and the three sites  (</a:t>
            </a:r>
            <a:r>
              <a:rPr lang="en-US" sz="2400" i="1" dirty="0" err="1" smtClean="0"/>
              <a:t>Pst</a:t>
            </a:r>
            <a:r>
              <a:rPr lang="en-US" sz="2400" dirty="0" err="1" smtClean="0"/>
              <a:t>I</a:t>
            </a:r>
            <a:r>
              <a:rPr lang="en-US" sz="2400" dirty="0" smtClean="0"/>
              <a:t>, </a:t>
            </a:r>
            <a:r>
              <a:rPr lang="en-US" sz="2400" i="1" dirty="0" err="1" smtClean="0"/>
              <a:t>Pvu</a:t>
            </a:r>
            <a:r>
              <a:rPr lang="en-US" sz="2400" dirty="0" err="1" smtClean="0"/>
              <a:t>I</a:t>
            </a:r>
            <a:r>
              <a:rPr lang="en-US" sz="2400" dirty="0" smtClean="0"/>
              <a:t> and </a:t>
            </a:r>
            <a:r>
              <a:rPr lang="en-US" sz="2400" i="1" dirty="0" err="1" smtClean="0"/>
              <a:t>Sca</a:t>
            </a:r>
            <a:r>
              <a:rPr lang="en-US" sz="2400" dirty="0" err="1" smtClean="0"/>
              <a:t>I</a:t>
            </a:r>
            <a:r>
              <a:rPr lang="en-US" sz="2400" dirty="0" smtClean="0"/>
              <a:t>) within the </a:t>
            </a:r>
            <a:r>
              <a:rPr lang="el-GR" sz="2400" dirty="0" smtClean="0"/>
              <a:t>β</a:t>
            </a:r>
            <a:r>
              <a:rPr lang="en-US" sz="2400" dirty="0" smtClean="0"/>
              <a:t> </a:t>
            </a:r>
            <a:r>
              <a:rPr lang="en-US" sz="2400" dirty="0" err="1" smtClean="0"/>
              <a:t>lactamase</a:t>
            </a:r>
            <a:r>
              <a:rPr lang="en-US" sz="2400" dirty="0" smtClean="0"/>
              <a:t> gene that provide resistance to </a:t>
            </a:r>
            <a:r>
              <a:rPr lang="en-US" sz="2400" dirty="0" err="1" smtClean="0"/>
              <a:t>ampicillin</a:t>
            </a:r>
            <a:r>
              <a:rPr lang="en-US" sz="2400" dirty="0" smtClean="0"/>
              <a:t>  </a:t>
            </a:r>
          </a:p>
          <a:p>
            <a:pPr>
              <a:buFont typeface="Wingdings" pitchFamily="2" charset="2"/>
              <a:buChar char="§"/>
            </a:pPr>
            <a:r>
              <a:rPr lang="en-US" sz="2400" dirty="0" smtClean="0"/>
              <a:t>When a foreign DNA segment is inserted in any of these genes, the antibiotic resistance by that particular gene is lost. This is called </a:t>
            </a:r>
            <a:r>
              <a:rPr lang="en-US" sz="2400" dirty="0" err="1" smtClean="0"/>
              <a:t>insertional</a:t>
            </a:r>
            <a:r>
              <a:rPr lang="en-US" sz="2400" dirty="0" smtClean="0"/>
              <a:t> inactivation. </a:t>
            </a:r>
          </a:p>
          <a:p>
            <a:pPr>
              <a:buFont typeface="Wingdings" pitchFamily="2" charset="2"/>
              <a:buChar char="§"/>
            </a:pPr>
            <a:r>
              <a:rPr lang="en-US" sz="2400" dirty="0" smtClean="0"/>
              <a:t>For instance, insertion of a restriction fragment in the </a:t>
            </a:r>
            <a:r>
              <a:rPr lang="en-US" sz="2400" i="1" dirty="0" err="1" smtClean="0"/>
              <a:t>SalI</a:t>
            </a:r>
            <a:r>
              <a:rPr lang="en-US" sz="2400" i="1" dirty="0" smtClean="0"/>
              <a:t> site of the </a:t>
            </a:r>
            <a:r>
              <a:rPr lang="en-US" sz="2400" i="1" dirty="0" err="1" smtClean="0"/>
              <a:t>Tc</a:t>
            </a:r>
            <a:r>
              <a:rPr lang="en-US" sz="2400" i="1" baseline="30000" dirty="0" err="1" smtClean="0"/>
              <a:t>r</a:t>
            </a:r>
            <a:r>
              <a:rPr lang="en-US" sz="2400" i="1" baseline="30000" dirty="0" smtClean="0"/>
              <a:t> </a:t>
            </a:r>
            <a:r>
              <a:rPr lang="en-US" sz="2400" i="1" dirty="0" smtClean="0"/>
              <a:t>gene inactivates that gene. </a:t>
            </a:r>
          </a:p>
          <a:p>
            <a:pPr>
              <a:buFont typeface="Wingdings" pitchFamily="2" charset="2"/>
              <a:buChar char="§"/>
            </a:pPr>
            <a:r>
              <a:rPr lang="en-US" sz="2400" i="1" dirty="0" smtClean="0"/>
              <a:t>One can still select for Ap</a:t>
            </a:r>
            <a:r>
              <a:rPr lang="en-US" sz="2400" i="1" baseline="30000" dirty="0" smtClean="0"/>
              <a:t>r </a:t>
            </a:r>
            <a:r>
              <a:rPr lang="en-US" sz="2400" i="1" dirty="0" smtClean="0"/>
              <a:t>colonies, and then screen to see which ones have lost </a:t>
            </a:r>
            <a:r>
              <a:rPr lang="en-US" sz="2400" i="1" dirty="0" err="1" smtClean="0"/>
              <a:t>Tc</a:t>
            </a:r>
            <a:r>
              <a:rPr lang="en-US" sz="2400" i="1" baseline="30000" dirty="0" err="1" smtClean="0"/>
              <a:t>r</a:t>
            </a:r>
            <a:r>
              <a:rPr lang="en-US" sz="2400" i="1" baseline="30000" dirty="0" smtClean="0"/>
              <a:t> </a:t>
            </a:r>
            <a:r>
              <a:rPr lang="en-US" sz="2400" i="1" dirty="0" smtClean="0"/>
              <a:t>. </a:t>
            </a:r>
          </a:p>
          <a:p>
            <a:pPr>
              <a:buFont typeface="Wingdings" pitchFamily="2" charset="2"/>
              <a:buChar char="§"/>
            </a:pPr>
            <a:endParaRPr lang="en-US" sz="2400" i="1" dirty="0" smtClean="0"/>
          </a:p>
          <a:p>
            <a:pPr>
              <a:buFont typeface="Wingdings" pitchFamily="2" charset="2"/>
              <a:buChar char="§"/>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14600" y="762000"/>
            <a:ext cx="4724399" cy="3890963"/>
          </a:xfrm>
          <a:prstGeom prst="rect">
            <a:avLst/>
          </a:prstGeom>
          <a:noFill/>
          <a:ln w="9525">
            <a:noFill/>
            <a:miter lim="800000"/>
            <a:headEnd/>
            <a:tailEnd/>
          </a:ln>
          <a:effectLst/>
        </p:spPr>
      </p:pic>
      <p:sp>
        <p:nvSpPr>
          <p:cNvPr id="3" name="TextBox 2"/>
          <p:cNvSpPr txBox="1"/>
          <p:nvPr/>
        </p:nvSpPr>
        <p:spPr>
          <a:xfrm>
            <a:off x="1295400" y="5105400"/>
            <a:ext cx="7010400" cy="1477328"/>
          </a:xfrm>
          <a:prstGeom prst="rect">
            <a:avLst/>
          </a:prstGeom>
          <a:noFill/>
        </p:spPr>
        <p:txBody>
          <a:bodyPr wrap="square" rtlCol="0">
            <a:spAutoFit/>
          </a:bodyPr>
          <a:lstStyle/>
          <a:p>
            <a:r>
              <a:rPr lang="en-US" b="1" dirty="0" smtClean="0"/>
              <a:t>Figure pBR322</a:t>
            </a:r>
          </a:p>
          <a:p>
            <a:r>
              <a:rPr lang="en-US" dirty="0" smtClean="0"/>
              <a:t>The map shows the positions of the </a:t>
            </a:r>
            <a:r>
              <a:rPr lang="en-US" dirty="0" err="1" smtClean="0"/>
              <a:t>ampicillin</a:t>
            </a:r>
            <a:r>
              <a:rPr lang="en-US" dirty="0" smtClean="0"/>
              <a:t>-resistance gene (</a:t>
            </a:r>
            <a:r>
              <a:rPr lang="en-US" i="1" dirty="0" smtClean="0"/>
              <a:t>amp</a:t>
            </a:r>
            <a:r>
              <a:rPr lang="en-US" dirty="0" smtClean="0"/>
              <a:t> </a:t>
            </a:r>
            <a:r>
              <a:rPr lang="en-US" i="1" baseline="30000" dirty="0" smtClean="0"/>
              <a:t>R</a:t>
            </a:r>
            <a:r>
              <a:rPr lang="en-US" dirty="0" smtClean="0"/>
              <a:t>), the tetracycline-resistance gene (</a:t>
            </a:r>
            <a:r>
              <a:rPr lang="en-US" i="1" dirty="0" err="1" smtClean="0"/>
              <a:t>tet</a:t>
            </a:r>
            <a:r>
              <a:rPr lang="en-US" dirty="0" smtClean="0"/>
              <a:t> </a:t>
            </a:r>
            <a:r>
              <a:rPr lang="en-US" i="1" baseline="30000" dirty="0" smtClean="0"/>
              <a:t>R</a:t>
            </a:r>
            <a:r>
              <a:rPr lang="en-US" dirty="0" smtClean="0"/>
              <a:t>), the origin of replication (</a:t>
            </a:r>
            <a:r>
              <a:rPr lang="en-US" dirty="0" err="1" smtClean="0"/>
              <a:t>ori</a:t>
            </a:r>
            <a:r>
              <a:rPr lang="en-US" dirty="0" smtClean="0"/>
              <a:t>) and the recognition sequences for seven restriction </a:t>
            </a:r>
            <a:r>
              <a:rPr lang="en-US" dirty="0" err="1" smtClean="0"/>
              <a:t>endonucleases</a:t>
            </a:r>
            <a:r>
              <a:rPr lang="en-US" dirty="0" smtClean="0"/>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BR322"/>
          <p:cNvPicPr>
            <a:picLocks noChangeAspect="1" noChangeArrowheads="1"/>
          </p:cNvPicPr>
          <p:nvPr/>
        </p:nvPicPr>
        <p:blipFill>
          <a:blip r:embed="rId2"/>
          <a:srcRect/>
          <a:stretch>
            <a:fillRect/>
          </a:stretch>
        </p:blipFill>
        <p:spPr bwMode="auto">
          <a:xfrm>
            <a:off x="1219200" y="152401"/>
            <a:ext cx="6248400" cy="4876800"/>
          </a:xfrm>
          <a:prstGeom prst="rect">
            <a:avLst/>
          </a:prstGeom>
          <a:noFill/>
          <a:ln w="9525">
            <a:noFill/>
            <a:miter lim="800000"/>
            <a:headEnd/>
            <a:tailEnd/>
          </a:ln>
        </p:spPr>
      </p:pic>
      <p:sp>
        <p:nvSpPr>
          <p:cNvPr id="3" name="TextBox 2"/>
          <p:cNvSpPr txBox="1"/>
          <p:nvPr/>
        </p:nvSpPr>
        <p:spPr>
          <a:xfrm>
            <a:off x="381000" y="4953000"/>
            <a:ext cx="8153400" cy="2092881"/>
          </a:xfrm>
          <a:prstGeom prst="rect">
            <a:avLst/>
          </a:prstGeom>
          <a:noFill/>
        </p:spPr>
        <p:txBody>
          <a:bodyPr wrap="square" rtlCol="0">
            <a:spAutoFit/>
          </a:bodyPr>
          <a:lstStyle/>
          <a:p>
            <a:r>
              <a:rPr lang="en-US" sz="1600" dirty="0" smtClean="0"/>
              <a:t>The plasmid pBR322 is one of the most commonly used </a:t>
            </a:r>
            <a:r>
              <a:rPr lang="en-US" sz="1600" i="1" dirty="0" err="1" smtClean="0"/>
              <a:t>E.coli</a:t>
            </a:r>
            <a:r>
              <a:rPr lang="en-US" sz="1600" dirty="0" smtClean="0"/>
              <a:t> cloning vectors. pBR322 is 4361 </a:t>
            </a:r>
            <a:r>
              <a:rPr lang="en-US" sz="1600" dirty="0" err="1" smtClean="0"/>
              <a:t>bp</a:t>
            </a:r>
            <a:r>
              <a:rPr lang="en-US" sz="1600" dirty="0" smtClean="0"/>
              <a:t> in length and contains: (</a:t>
            </a:r>
            <a:r>
              <a:rPr lang="en-US" sz="1600" b="1" dirty="0" smtClean="0"/>
              <a:t>1</a:t>
            </a:r>
            <a:r>
              <a:rPr lang="en-US" sz="1600" dirty="0" smtClean="0"/>
              <a:t>) the </a:t>
            </a:r>
            <a:r>
              <a:rPr lang="en-US" sz="1600" dirty="0" err="1" smtClean="0"/>
              <a:t>replicon</a:t>
            </a:r>
            <a:r>
              <a:rPr lang="en-US" sz="1600" dirty="0" smtClean="0"/>
              <a:t> </a:t>
            </a:r>
            <a:r>
              <a:rPr lang="en-US" sz="1600" i="1" dirty="0" smtClean="0"/>
              <a:t>rep</a:t>
            </a:r>
            <a:r>
              <a:rPr lang="en-US" sz="1600" dirty="0" smtClean="0"/>
              <a:t> responsible for the replication of plasmid (source – plasmid pMB1); (</a:t>
            </a:r>
            <a:r>
              <a:rPr lang="en-US" sz="1600" b="1" dirty="0" smtClean="0"/>
              <a:t>2</a:t>
            </a:r>
            <a:r>
              <a:rPr lang="en-US" sz="1600" dirty="0" smtClean="0"/>
              <a:t>) </a:t>
            </a:r>
            <a:r>
              <a:rPr lang="en-US" sz="1600" i="1" dirty="0" err="1" smtClean="0"/>
              <a:t>rop</a:t>
            </a:r>
            <a:r>
              <a:rPr lang="en-US" sz="1600" dirty="0" smtClean="0"/>
              <a:t> gene coding for the </a:t>
            </a:r>
            <a:r>
              <a:rPr lang="en-US" sz="1600" dirty="0" err="1" smtClean="0"/>
              <a:t>Rop</a:t>
            </a:r>
            <a:r>
              <a:rPr lang="en-US" sz="1600" dirty="0" smtClean="0"/>
              <a:t> protein, which promotes conversion of the unstable RNA I – RNA II complex to a stable complex and serves to decrease copy number (source – plasmid pMB1); (</a:t>
            </a:r>
            <a:r>
              <a:rPr lang="en-US" sz="1600" b="1" dirty="0" smtClean="0"/>
              <a:t>3</a:t>
            </a:r>
            <a:r>
              <a:rPr lang="en-US" sz="1600" dirty="0" smtClean="0"/>
              <a:t>)</a:t>
            </a:r>
            <a:r>
              <a:rPr lang="en-US" sz="1600" b="1" dirty="0" smtClean="0"/>
              <a:t> </a:t>
            </a:r>
            <a:r>
              <a:rPr lang="en-US" sz="1600" i="1" dirty="0" err="1" smtClean="0"/>
              <a:t>bla</a:t>
            </a:r>
            <a:r>
              <a:rPr lang="en-US" sz="1600" dirty="0" smtClean="0"/>
              <a:t> gene, coding for beta-</a:t>
            </a:r>
            <a:r>
              <a:rPr lang="en-US" sz="1600" dirty="0" err="1" smtClean="0"/>
              <a:t>lactamase</a:t>
            </a:r>
            <a:r>
              <a:rPr lang="en-US" sz="1600" dirty="0" smtClean="0"/>
              <a:t> that confers resistance to </a:t>
            </a:r>
            <a:r>
              <a:rPr lang="en-US" sz="1600" dirty="0" err="1" smtClean="0"/>
              <a:t>ampicillin</a:t>
            </a:r>
            <a:r>
              <a:rPr lang="en-US" sz="1600" dirty="0" smtClean="0"/>
              <a:t> (source – </a:t>
            </a:r>
            <a:r>
              <a:rPr lang="en-US" sz="1600" dirty="0" err="1" smtClean="0"/>
              <a:t>transposon</a:t>
            </a:r>
            <a:r>
              <a:rPr lang="en-US" sz="1600" dirty="0" smtClean="0"/>
              <a:t> Tn3); (</a:t>
            </a:r>
            <a:r>
              <a:rPr lang="en-US" sz="1600" b="1" dirty="0" smtClean="0"/>
              <a:t>4</a:t>
            </a:r>
            <a:r>
              <a:rPr lang="en-US" sz="1600" dirty="0" smtClean="0"/>
              <a:t>) </a:t>
            </a:r>
            <a:r>
              <a:rPr lang="en-US" sz="1600" i="1" dirty="0" err="1" smtClean="0"/>
              <a:t>tet</a:t>
            </a:r>
            <a:r>
              <a:rPr lang="en-US" sz="1600" dirty="0" smtClean="0"/>
              <a:t> gene, encoding tetracycline resistance protein (source – plasmid pSC101).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376237"/>
            <a:ext cx="8001000" cy="5643563"/>
          </a:xfrm>
          <a:prstGeom prst="rect">
            <a:avLst/>
          </a:prstGeom>
          <a:noFill/>
          <a:ln w="9525">
            <a:noFill/>
            <a:miter lim="800000"/>
            <a:headEnd/>
            <a:tailEnd/>
          </a:ln>
          <a:effectLst/>
        </p:spPr>
      </p:pic>
      <p:sp>
        <p:nvSpPr>
          <p:cNvPr id="3" name="TextBox 2"/>
          <p:cNvSpPr txBox="1"/>
          <p:nvPr/>
        </p:nvSpPr>
        <p:spPr>
          <a:xfrm>
            <a:off x="609600" y="6172200"/>
            <a:ext cx="8229600" cy="646331"/>
          </a:xfrm>
          <a:prstGeom prst="rect">
            <a:avLst/>
          </a:prstGeom>
          <a:noFill/>
        </p:spPr>
        <p:txBody>
          <a:bodyPr wrap="square" rtlCol="0">
            <a:spAutoFit/>
          </a:bodyPr>
          <a:lstStyle/>
          <a:p>
            <a:r>
              <a:rPr lang="en-US" b="1" dirty="0" smtClean="0"/>
              <a:t>Figure 4.18  Recombinant selection with pBR322</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pUC</a:t>
            </a:r>
            <a:endParaRPr lang="en-US" dirty="0"/>
          </a:p>
        </p:txBody>
      </p:sp>
      <p:sp>
        <p:nvSpPr>
          <p:cNvPr id="3" name="Rectangle 2"/>
          <p:cNvSpPr/>
          <p:nvPr/>
        </p:nvSpPr>
        <p:spPr>
          <a:xfrm>
            <a:off x="685800" y="1371601"/>
            <a:ext cx="7772400" cy="4862870"/>
          </a:xfrm>
          <a:prstGeom prst="rect">
            <a:avLst/>
          </a:prstGeom>
        </p:spPr>
        <p:txBody>
          <a:bodyPr wrap="square">
            <a:spAutoFit/>
          </a:bodyPr>
          <a:lstStyle/>
          <a:p>
            <a:pPr>
              <a:buFont typeface="Wingdings" pitchFamily="2" charset="2"/>
              <a:buChar char="v"/>
            </a:pPr>
            <a:r>
              <a:rPr lang="en-US" sz="2200" dirty="0" smtClean="0"/>
              <a:t>A series of small plasmids (about 2.7 kb) have been developed (by </a:t>
            </a:r>
            <a:r>
              <a:rPr lang="en-US" sz="2200" dirty="0" err="1" smtClean="0"/>
              <a:t>Messings</a:t>
            </a:r>
            <a:r>
              <a:rPr lang="en-US" sz="2200" dirty="0" smtClean="0"/>
              <a:t> and co-workers in1983) at the University of California and hence the name </a:t>
            </a:r>
            <a:r>
              <a:rPr lang="en-US" sz="2200" dirty="0" err="1" smtClean="0"/>
              <a:t>pUC</a:t>
            </a:r>
            <a:r>
              <a:rPr lang="en-US" sz="2200" dirty="0" smtClean="0"/>
              <a:t> e.g. pUC7, 8,9,12,13, 18 and 19 etc. </a:t>
            </a:r>
          </a:p>
          <a:p>
            <a:pPr>
              <a:buFont typeface="Wingdings" pitchFamily="2" charset="2"/>
              <a:buChar char="v"/>
            </a:pPr>
            <a:r>
              <a:rPr lang="en-US" sz="2200" dirty="0" smtClean="0"/>
              <a:t>These are high copy number plasmids that carry an </a:t>
            </a:r>
            <a:r>
              <a:rPr lang="en-US" sz="2200" dirty="0" err="1" smtClean="0"/>
              <a:t>ampicillin</a:t>
            </a:r>
            <a:r>
              <a:rPr lang="en-US" sz="2200" dirty="0" smtClean="0"/>
              <a:t> resistance gene and an origin of replication, both from pBR322.</a:t>
            </a:r>
          </a:p>
          <a:p>
            <a:pPr>
              <a:buFont typeface="Wingdings" pitchFamily="2" charset="2"/>
              <a:buChar char="v"/>
            </a:pPr>
            <a:r>
              <a:rPr lang="en-US" sz="2200" dirty="0" smtClean="0"/>
              <a:t> They also have a multiple cloning site (MCS) – a sequence of DNA that carries unique sites for many </a:t>
            </a:r>
            <a:r>
              <a:rPr lang="en-US" sz="2200" dirty="0" err="1" smtClean="0"/>
              <a:t>REs.</a:t>
            </a:r>
            <a:r>
              <a:rPr lang="en-US" sz="2200" dirty="0" smtClean="0"/>
              <a:t> </a:t>
            </a:r>
          </a:p>
          <a:p>
            <a:pPr>
              <a:buFont typeface="Wingdings" pitchFamily="2" charset="2"/>
              <a:buChar char="v"/>
            </a:pPr>
            <a:r>
              <a:rPr lang="en-US" sz="2200" dirty="0" smtClean="0"/>
              <a:t>The MCS contains a portion of </a:t>
            </a:r>
            <a:r>
              <a:rPr lang="en-US" sz="2200" dirty="0" err="1" smtClean="0"/>
              <a:t>lacZ</a:t>
            </a:r>
            <a:r>
              <a:rPr lang="en-US" sz="2200" dirty="0" smtClean="0"/>
              <a:t> gene that codes for the enzyme </a:t>
            </a:r>
            <a:r>
              <a:rPr lang="el-GR" sz="2200" dirty="0" smtClean="0"/>
              <a:t>β-</a:t>
            </a:r>
            <a:r>
              <a:rPr lang="en-US" sz="2200" dirty="0" err="1" smtClean="0"/>
              <a:t>galactosidase</a:t>
            </a:r>
            <a:r>
              <a:rPr lang="en-US" sz="2200" dirty="0" smtClean="0"/>
              <a:t>. </a:t>
            </a:r>
          </a:p>
          <a:p>
            <a:pPr>
              <a:buFont typeface="Wingdings" pitchFamily="2" charset="2"/>
              <a:buChar char="v"/>
            </a:pPr>
            <a:r>
              <a:rPr lang="en-US" sz="2200" dirty="0" smtClean="0"/>
              <a:t>When such plasmids are introduced into E. coli, the colonies are blue on plates containing X-gal (5-bromo-4-chloro-3-indolyl-</a:t>
            </a:r>
            <a:r>
              <a:rPr lang="el-GR" sz="2200" dirty="0" smtClean="0"/>
              <a:t>β-</a:t>
            </a:r>
            <a:r>
              <a:rPr lang="en-US" sz="2200" dirty="0" smtClean="0"/>
              <a:t>d-</a:t>
            </a:r>
            <a:r>
              <a:rPr lang="en-US" sz="2200" dirty="0" err="1" smtClean="0"/>
              <a:t>galactopyranoside</a:t>
            </a:r>
            <a:r>
              <a:rPr lang="en-US" sz="2200" dirty="0" smtClean="0"/>
              <a:t>, the substrate for </a:t>
            </a:r>
            <a:r>
              <a:rPr lang="el-GR" sz="2200" dirty="0" smtClean="0"/>
              <a:t>β- </a:t>
            </a:r>
            <a:r>
              <a:rPr lang="en-US" sz="2200" dirty="0" err="1" smtClean="0"/>
              <a:t>galactosidase</a:t>
            </a:r>
            <a:r>
              <a:rPr lang="en-US" sz="2200" dirty="0" smtClean="0"/>
              <a:t>) and IPTG (isopropyl </a:t>
            </a:r>
            <a:r>
              <a:rPr lang="en-US" sz="2200" dirty="0" err="1" smtClean="0"/>
              <a:t>thiogalactoside</a:t>
            </a:r>
            <a:r>
              <a:rPr lang="en-US" sz="2200" dirty="0" smtClean="0"/>
              <a:t>, an inducer).</a:t>
            </a:r>
          </a:p>
          <a:p>
            <a:pPr>
              <a:buFont typeface="Wingdings" pitchFamily="2" charset="2"/>
              <a:buChar char="v"/>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077200" cy="5632311"/>
          </a:xfrm>
          <a:prstGeom prst="rect">
            <a:avLst/>
          </a:prstGeom>
        </p:spPr>
        <p:txBody>
          <a:bodyPr wrap="square">
            <a:spAutoFit/>
          </a:bodyPr>
          <a:lstStyle/>
          <a:p>
            <a:pPr>
              <a:buFont typeface="Wingdings" pitchFamily="2" charset="2"/>
              <a:buChar char="v"/>
            </a:pPr>
            <a:r>
              <a:rPr lang="en-US" sz="2400" dirty="0" smtClean="0"/>
              <a:t>Recombinants and non-recombinants can therefore be distinguished simply by plating the transformed cells onto agar containing </a:t>
            </a:r>
            <a:r>
              <a:rPr lang="en-US" sz="2400" dirty="0" err="1" smtClean="0"/>
              <a:t>ampicillin</a:t>
            </a:r>
            <a:r>
              <a:rPr lang="en-US" sz="2400" dirty="0" smtClean="0"/>
              <a:t> and X-gal.</a:t>
            </a:r>
          </a:p>
          <a:p>
            <a:pPr>
              <a:buFont typeface="Wingdings" pitchFamily="2" charset="2"/>
              <a:buChar char="v"/>
            </a:pPr>
            <a:r>
              <a:rPr lang="en-US" sz="2400" dirty="0" smtClean="0"/>
              <a:t>All colonies that grow on this medium are made up of transformed cells because only </a:t>
            </a:r>
            <a:r>
              <a:rPr lang="en-US" sz="2400" dirty="0" err="1" smtClean="0"/>
              <a:t>transformants</a:t>
            </a:r>
            <a:r>
              <a:rPr lang="en-US" sz="2400" dirty="0" smtClean="0"/>
              <a:t> are </a:t>
            </a:r>
            <a:r>
              <a:rPr lang="en-US" sz="2400" dirty="0" err="1" smtClean="0"/>
              <a:t>ampicillin</a:t>
            </a:r>
            <a:r>
              <a:rPr lang="en-US" sz="2400" dirty="0" smtClean="0"/>
              <a:t> resistant.</a:t>
            </a:r>
          </a:p>
          <a:p>
            <a:pPr>
              <a:buFont typeface="Wingdings" pitchFamily="2" charset="2"/>
              <a:buChar char="v"/>
            </a:pPr>
            <a:r>
              <a:rPr lang="en-US" sz="2400" dirty="0" smtClean="0"/>
              <a:t>Blue colonies contain cells with functional β-</a:t>
            </a:r>
            <a:r>
              <a:rPr lang="en-US" sz="2400" dirty="0" err="1" smtClean="0"/>
              <a:t>galactosidase</a:t>
            </a:r>
            <a:r>
              <a:rPr lang="en-US" sz="2400" dirty="0" smtClean="0"/>
              <a:t> enzymes and hence with undisrupted </a:t>
            </a:r>
            <a:r>
              <a:rPr lang="en-US" sz="2400" i="1" dirty="0" err="1" smtClean="0"/>
              <a:t>lacZ</a:t>
            </a:r>
            <a:r>
              <a:rPr lang="en-US" sz="2400" dirty="0" smtClean="0"/>
              <a:t>′ genes these colonies are therefore non-recombinants. </a:t>
            </a:r>
          </a:p>
          <a:p>
            <a:pPr>
              <a:buFont typeface="Wingdings" pitchFamily="2" charset="2"/>
              <a:buChar char="v"/>
            </a:pPr>
            <a:r>
              <a:rPr lang="en-US" sz="2400" dirty="0" smtClean="0"/>
              <a:t>The white colonies comprise cells without β-</a:t>
            </a:r>
            <a:r>
              <a:rPr lang="en-US" sz="2400" dirty="0" err="1" smtClean="0"/>
              <a:t>galactosidase</a:t>
            </a:r>
            <a:r>
              <a:rPr lang="en-US" sz="2400" dirty="0" smtClean="0"/>
              <a:t> activity and hence with disrupted </a:t>
            </a:r>
            <a:r>
              <a:rPr lang="en-US" sz="2400" i="1" dirty="0" err="1" smtClean="0"/>
              <a:t>lacZ</a:t>
            </a:r>
            <a:r>
              <a:rPr lang="en-US" sz="2400" dirty="0" smtClean="0"/>
              <a:t>′ genes; these are recombinants.</a:t>
            </a:r>
          </a:p>
          <a:p>
            <a:pPr>
              <a:buFont typeface="Wingdings" pitchFamily="2" charset="2"/>
              <a:buChar char="v"/>
            </a:pPr>
            <a:r>
              <a:rPr lang="en-US" sz="2400" dirty="0" smtClean="0"/>
              <a:t>Thus cells containing recombinant plasmids form white (not blue) colonies. </a:t>
            </a:r>
          </a:p>
          <a:p>
            <a:pPr>
              <a:buFont typeface="Wingdings" pitchFamily="2" charset="2"/>
              <a:buChar char="v"/>
            </a:pPr>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7200" y="838200"/>
            <a:ext cx="8305800" cy="4724400"/>
          </a:xfrm>
          <a:prstGeom prst="rect">
            <a:avLst/>
          </a:prstGeom>
          <a:noFill/>
          <a:ln w="9525">
            <a:noFill/>
            <a:miter lim="800000"/>
            <a:headEnd/>
            <a:tailEnd/>
          </a:ln>
          <a:effectLst/>
        </p:spPr>
      </p:pic>
      <p:sp>
        <p:nvSpPr>
          <p:cNvPr id="3" name="TextBox 2"/>
          <p:cNvSpPr txBox="1"/>
          <p:nvPr/>
        </p:nvSpPr>
        <p:spPr>
          <a:xfrm>
            <a:off x="1066800" y="6019800"/>
            <a:ext cx="6248400" cy="369332"/>
          </a:xfrm>
          <a:prstGeom prst="rect">
            <a:avLst/>
          </a:prstGeom>
          <a:noFill/>
        </p:spPr>
        <p:txBody>
          <a:bodyPr wrap="square" rtlCol="0">
            <a:spAutoFit/>
          </a:bodyPr>
          <a:lstStyle/>
          <a:p>
            <a:r>
              <a:rPr lang="en-US" b="1" dirty="0" smtClean="0"/>
              <a:t>Recombinant selection with pUC8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810000" y="304800"/>
            <a:ext cx="4267200" cy="6248400"/>
          </a:xfrm>
          <a:prstGeom prst="rect">
            <a:avLst/>
          </a:prstGeom>
          <a:noFill/>
        </p:spPr>
      </p:pic>
      <p:sp>
        <p:nvSpPr>
          <p:cNvPr id="3" name="Rectangle 2"/>
          <p:cNvSpPr/>
          <p:nvPr/>
        </p:nvSpPr>
        <p:spPr>
          <a:xfrm>
            <a:off x="838200" y="457200"/>
            <a:ext cx="2667000" cy="2031325"/>
          </a:xfrm>
          <a:prstGeom prst="rect">
            <a:avLst/>
          </a:prstGeom>
        </p:spPr>
        <p:txBody>
          <a:bodyPr wrap="square">
            <a:spAutoFit/>
          </a:bodyPr>
          <a:lstStyle/>
          <a:p>
            <a:r>
              <a:rPr lang="en-US" dirty="0" smtClean="0"/>
              <a:t>Must have:</a:t>
            </a:r>
          </a:p>
          <a:p>
            <a:r>
              <a:rPr lang="en-US" dirty="0" smtClean="0"/>
              <a:t>1) </a:t>
            </a:r>
            <a:r>
              <a:rPr lang="en-US" dirty="0" err="1" smtClean="0"/>
              <a:t>Ori</a:t>
            </a:r>
            <a:endParaRPr lang="en-US" dirty="0" smtClean="0"/>
          </a:p>
          <a:p>
            <a:r>
              <a:rPr lang="en-US" dirty="0" smtClean="0"/>
              <a:t>2) A dominant selectable</a:t>
            </a:r>
          </a:p>
          <a:p>
            <a:r>
              <a:rPr lang="en-US" dirty="0" smtClean="0"/>
              <a:t>Marker</a:t>
            </a:r>
          </a:p>
          <a:p>
            <a:r>
              <a:rPr lang="en-US" dirty="0" smtClean="0"/>
              <a:t>3) Cleavage sites for cloning</a:t>
            </a:r>
          </a:p>
          <a:p>
            <a:r>
              <a:rPr lang="en-US" dirty="0" smtClean="0"/>
              <a:t>4) (high copy no.)</a:t>
            </a:r>
            <a:endParaRPr lang="en-US" dirty="0"/>
          </a:p>
        </p:txBody>
      </p:sp>
      <p:sp>
        <p:nvSpPr>
          <p:cNvPr id="4" name="Rectangle 3"/>
          <p:cNvSpPr/>
          <p:nvPr/>
        </p:nvSpPr>
        <p:spPr>
          <a:xfrm>
            <a:off x="685800" y="3276600"/>
            <a:ext cx="2667000" cy="2862322"/>
          </a:xfrm>
          <a:prstGeom prst="rect">
            <a:avLst/>
          </a:prstGeom>
        </p:spPr>
        <p:txBody>
          <a:bodyPr wrap="square">
            <a:spAutoFit/>
          </a:bodyPr>
          <a:lstStyle/>
          <a:p>
            <a:r>
              <a:rPr lang="en-US" sz="2000" dirty="0" smtClean="0"/>
              <a:t>The plasmid cloning vector pUC19. This plasmid has an origin of replication (</a:t>
            </a:r>
            <a:r>
              <a:rPr lang="en-US" sz="2000" i="1" dirty="0" err="1" smtClean="0"/>
              <a:t>ori</a:t>
            </a:r>
            <a:r>
              <a:rPr lang="en-US" sz="2000" dirty="0" smtClean="0"/>
              <a:t>), an </a:t>
            </a:r>
            <a:r>
              <a:rPr lang="en-US" sz="2000" i="1" dirty="0" err="1" smtClean="0"/>
              <a:t>amp</a:t>
            </a:r>
            <a:r>
              <a:rPr lang="en-US" sz="2000" dirty="0" err="1" smtClean="0"/>
              <a:t>R</a:t>
            </a:r>
            <a:r>
              <a:rPr lang="en-US" sz="2000" dirty="0" smtClean="0"/>
              <a:t> selectable marker, and a </a:t>
            </a:r>
            <a:r>
              <a:rPr lang="en-US" sz="2000" dirty="0" err="1" smtClean="0"/>
              <a:t>polylinker</a:t>
            </a:r>
            <a:r>
              <a:rPr lang="en-US" sz="2000" dirty="0" smtClean="0"/>
              <a:t> located within part of the </a:t>
            </a:r>
            <a:r>
              <a:rPr lang="en-US" sz="2000" dirty="0" smtClean="0">
                <a:sym typeface="Symbol" pitchFamily="18" charset="2"/>
              </a:rPr>
              <a:t></a:t>
            </a:r>
            <a:r>
              <a:rPr lang="en-US" sz="2000" dirty="0" smtClean="0"/>
              <a:t>-</a:t>
            </a:r>
            <a:r>
              <a:rPr lang="en-US" sz="2000" dirty="0" err="1" smtClean="0"/>
              <a:t>galactosidase</a:t>
            </a:r>
            <a:r>
              <a:rPr lang="en-US" sz="2000" dirty="0" smtClean="0"/>
              <a:t> gene </a:t>
            </a:r>
            <a:r>
              <a:rPr lang="en-US" sz="2000" i="1" dirty="0" err="1" smtClean="0"/>
              <a:t>lacZ</a:t>
            </a:r>
            <a:r>
              <a:rPr lang="en-US" sz="2000" dirty="0" smtClean="0"/>
              <a:t>+.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Vectors </a:t>
            </a:r>
          </a:p>
        </p:txBody>
      </p:sp>
      <p:sp>
        <p:nvSpPr>
          <p:cNvPr id="3" name="Rectangle 2"/>
          <p:cNvSpPr/>
          <p:nvPr/>
        </p:nvSpPr>
        <p:spPr>
          <a:xfrm>
            <a:off x="685800" y="1143000"/>
            <a:ext cx="8153400" cy="6001643"/>
          </a:xfrm>
          <a:prstGeom prst="rect">
            <a:avLst/>
          </a:prstGeom>
        </p:spPr>
        <p:txBody>
          <a:bodyPr wrap="square">
            <a:spAutoFit/>
          </a:bodyPr>
          <a:lstStyle/>
          <a:p>
            <a:r>
              <a:rPr lang="en-US" sz="2400" i="1" dirty="0" smtClean="0"/>
              <a:t>Vector is an agent that can carry a DNA fragment into a host cell in which it is capable of replication. If it is used only for reproducing the DNA fragment, it is called a </a:t>
            </a:r>
            <a:r>
              <a:rPr lang="en-US" sz="2400" b="1" i="1" dirty="0" smtClean="0"/>
              <a:t>cloning vector</a:t>
            </a:r>
            <a:r>
              <a:rPr lang="en-US" sz="2400" i="1" dirty="0" smtClean="0"/>
              <a:t>. If it is used for expression of foreign gene, it is called an </a:t>
            </a:r>
            <a:r>
              <a:rPr lang="en-US" sz="2400" b="1" i="1" dirty="0" smtClean="0"/>
              <a:t>expression vector</a:t>
            </a:r>
            <a:r>
              <a:rPr lang="en-US" sz="2400" i="1" dirty="0" smtClean="0"/>
              <a:t>. </a:t>
            </a:r>
          </a:p>
          <a:p>
            <a:r>
              <a:rPr lang="en-US" altLang="zh-CN" sz="2400" dirty="0" smtClean="0">
                <a:solidFill>
                  <a:srgbClr val="C00000"/>
                </a:solidFill>
              </a:rPr>
              <a:t>Vectors are ship for carrying the target DNA into a host cell</a:t>
            </a:r>
            <a:r>
              <a:rPr lang="en-US" altLang="zh-CN" sz="2400" dirty="0" smtClean="0"/>
              <a:t>.</a:t>
            </a:r>
            <a:endParaRPr lang="en-US" sz="2400" i="1" dirty="0" smtClean="0"/>
          </a:p>
          <a:p>
            <a:r>
              <a:rPr lang="en-US" sz="2400" b="1" i="1" dirty="0" smtClean="0"/>
              <a:t>Cloning vector – </a:t>
            </a:r>
            <a:r>
              <a:rPr lang="en-US" sz="2400" dirty="0" smtClean="0"/>
              <a:t>used for obtaining millions of copies of cloned DNA segment.</a:t>
            </a:r>
            <a:r>
              <a:rPr lang="en-US" sz="2400" b="1" i="1" dirty="0" smtClean="0"/>
              <a:t> </a:t>
            </a:r>
            <a:r>
              <a:rPr lang="en-US" sz="2400" dirty="0" smtClean="0"/>
              <a:t>Used for creating genomic library or preparing the probes or genetic engineering experiments or other basic studies. </a:t>
            </a:r>
          </a:p>
          <a:p>
            <a:r>
              <a:rPr lang="en-US" sz="2400" b="1" i="1" dirty="0" smtClean="0"/>
              <a:t>Expression vector – </a:t>
            </a:r>
            <a:r>
              <a:rPr lang="en-US" sz="2400" dirty="0" smtClean="0"/>
              <a:t>allows expression of cloned gene, to give the product (protein). This can be achieved through the use of promoters and expression cassettes and regulatory genes. Used for transformation to generate </a:t>
            </a:r>
            <a:r>
              <a:rPr lang="en-US" sz="2400" dirty="0" err="1" smtClean="0"/>
              <a:t>trangenic</a:t>
            </a:r>
            <a:r>
              <a:rPr lang="en-US" sz="2400" dirty="0" smtClean="0"/>
              <a:t> plants, animals or microbes where cloned gene expresses to give the product. </a:t>
            </a:r>
          </a:p>
          <a:p>
            <a:endParaRPr lang="en-US" sz="24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UC18/19"/>
          <p:cNvPicPr>
            <a:picLocks noChangeAspect="1" noChangeArrowheads="1"/>
          </p:cNvPicPr>
          <p:nvPr/>
        </p:nvPicPr>
        <p:blipFill>
          <a:blip r:embed="rId2"/>
          <a:srcRect/>
          <a:stretch>
            <a:fillRect/>
          </a:stretch>
        </p:blipFill>
        <p:spPr>
          <a:xfrm>
            <a:off x="1219200" y="685800"/>
            <a:ext cx="7315200" cy="5638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Phage vectors</a:t>
            </a:r>
            <a:endParaRPr lang="en-US" dirty="0"/>
          </a:p>
        </p:txBody>
      </p:sp>
      <p:sp>
        <p:nvSpPr>
          <p:cNvPr id="3" name="Rectangle 2"/>
          <p:cNvSpPr/>
          <p:nvPr/>
        </p:nvSpPr>
        <p:spPr>
          <a:xfrm>
            <a:off x="1066800" y="1443841"/>
            <a:ext cx="7848600" cy="4893647"/>
          </a:xfrm>
          <a:prstGeom prst="rect">
            <a:avLst/>
          </a:prstGeom>
        </p:spPr>
        <p:txBody>
          <a:bodyPr wrap="square">
            <a:spAutoFit/>
          </a:bodyPr>
          <a:lstStyle/>
          <a:p>
            <a:pPr>
              <a:buFont typeface="Wingdings" pitchFamily="2" charset="2"/>
              <a:buChar char="v"/>
            </a:pPr>
            <a:r>
              <a:rPr lang="en-US" sz="2400" dirty="0" err="1" smtClean="0"/>
              <a:t>Bacteriophages</a:t>
            </a:r>
            <a:r>
              <a:rPr lang="en-US" sz="2400" dirty="0" smtClean="0"/>
              <a:t> or phages are viruses that specifically infect bacteria.</a:t>
            </a:r>
          </a:p>
          <a:p>
            <a:pPr>
              <a:buFont typeface="Wingdings" pitchFamily="2" charset="2"/>
              <a:buChar char="v"/>
            </a:pPr>
            <a:r>
              <a:rPr lang="en-US" sz="2400" dirty="0" smtClean="0"/>
              <a:t> The phage particle attaches to the outer surface of bacterium and injects its DNA into the cell.</a:t>
            </a:r>
          </a:p>
          <a:p>
            <a:pPr>
              <a:buFont typeface="Wingdings" pitchFamily="2" charset="2"/>
              <a:buChar char="v"/>
            </a:pPr>
            <a:r>
              <a:rPr lang="en-US" sz="2400" dirty="0" smtClean="0"/>
              <a:t> The phage DNA is then replicated inside the host and its genes are expressed to make phage </a:t>
            </a:r>
            <a:r>
              <a:rPr lang="en-US" sz="2400" dirty="0" err="1" smtClean="0"/>
              <a:t>capsid</a:t>
            </a:r>
            <a:r>
              <a:rPr lang="en-US" sz="2400" dirty="0" smtClean="0"/>
              <a:t> proteins and new phage particles are assembled and released from the bacterium. </a:t>
            </a:r>
          </a:p>
          <a:p>
            <a:pPr>
              <a:buFont typeface="Wingdings" pitchFamily="2" charset="2"/>
              <a:buChar char="v"/>
            </a:pPr>
            <a:r>
              <a:rPr lang="en-US" sz="2400" dirty="0" smtClean="0"/>
              <a:t>Phage vectors can accommodate more DNA (</a:t>
            </a:r>
            <a:r>
              <a:rPr lang="en-US" sz="2400" dirty="0" err="1" smtClean="0"/>
              <a:t>upto</a:t>
            </a:r>
            <a:r>
              <a:rPr lang="en-US" sz="2400" dirty="0" smtClean="0"/>
              <a:t> 25 kb) than plasmids and are often used for preparation of genomic libraries.</a:t>
            </a:r>
          </a:p>
          <a:p>
            <a:pPr>
              <a:buFont typeface="Wingdings" pitchFamily="2" charset="2"/>
              <a:buChar char="v"/>
            </a:pPr>
            <a:r>
              <a:rPr lang="en-US" sz="2400" dirty="0" smtClean="0"/>
              <a:t> They also have higher transformation efficiency as compared to plasmids.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988874"/>
            <a:ext cx="7772400" cy="5016758"/>
          </a:xfrm>
          <a:prstGeom prst="rect">
            <a:avLst/>
          </a:prstGeom>
        </p:spPr>
        <p:txBody>
          <a:bodyPr wrap="square">
            <a:spAutoFit/>
          </a:bodyPr>
          <a:lstStyle/>
          <a:p>
            <a:pPr>
              <a:buFont typeface="Wingdings" pitchFamily="2" charset="2"/>
              <a:buChar char="v"/>
            </a:pPr>
            <a:r>
              <a:rPr lang="en-US" sz="2000" dirty="0" smtClean="0"/>
              <a:t>The main reason for seeking a different type of vector was the inability of plasmids such as pBR322 and pUC8 to handle DNA fragments greater than about 10 </a:t>
            </a:r>
            <a:r>
              <a:rPr lang="en-US" sz="2000" dirty="0" smtClean="0">
                <a:hlinkClick r:id="rId2"/>
              </a:rPr>
              <a:t>kb</a:t>
            </a:r>
            <a:r>
              <a:rPr lang="en-US" sz="2000" dirty="0" smtClean="0"/>
              <a:t> in size, larger inserts undergoing rearrangements or interfering with the plasmid replication system in such a way that the recombinant DNA molecules become lost from the host cells.</a:t>
            </a:r>
          </a:p>
          <a:p>
            <a:pPr>
              <a:buFont typeface="Wingdings" pitchFamily="2" charset="2"/>
              <a:buChar char="v"/>
            </a:pPr>
            <a:r>
              <a:rPr lang="en-US" sz="2000" dirty="0" smtClean="0"/>
              <a:t> The first attempts to develop vectors able to handle larger fragments of DNA centered on </a:t>
            </a:r>
            <a:r>
              <a:rPr lang="en-US" sz="2000" dirty="0" err="1" smtClean="0"/>
              <a:t>bacteriophage</a:t>
            </a:r>
            <a:r>
              <a:rPr lang="en-US" sz="2000" dirty="0" smtClean="0"/>
              <a:t> λ. </a:t>
            </a:r>
          </a:p>
          <a:p>
            <a:pPr>
              <a:buFont typeface="Wingdings" pitchFamily="2" charset="2"/>
              <a:buChar char="v"/>
            </a:pPr>
            <a:r>
              <a:rPr lang="en-US" sz="2000" dirty="0" smtClean="0"/>
              <a:t>Two </a:t>
            </a:r>
            <a:r>
              <a:rPr lang="en-US" sz="2000" dirty="0" err="1" smtClean="0"/>
              <a:t>bacteriophages</a:t>
            </a:r>
            <a:r>
              <a:rPr lang="en-US" sz="2000" dirty="0" smtClean="0"/>
              <a:t> namely, Lambda (λ) and M13 have been commonly used for construction of vectors for cloning in </a:t>
            </a:r>
            <a:r>
              <a:rPr lang="en-US" sz="2000" i="1" dirty="0" smtClean="0"/>
              <a:t>E. coli.</a:t>
            </a:r>
          </a:p>
          <a:p>
            <a:pPr>
              <a:buFont typeface="Wingdings" pitchFamily="2" charset="2"/>
              <a:buChar char="v"/>
            </a:pPr>
            <a:r>
              <a:rPr lang="en-US" sz="2000" i="1" dirty="0" smtClean="0"/>
              <a:t>The phage can have two modes of life cycles i.e. </a:t>
            </a:r>
            <a:r>
              <a:rPr lang="en-US" sz="2000" i="1" dirty="0" err="1" smtClean="0"/>
              <a:t>lytic</a:t>
            </a:r>
            <a:r>
              <a:rPr lang="en-US" sz="2000" i="1" dirty="0" smtClean="0"/>
              <a:t> and </a:t>
            </a:r>
            <a:r>
              <a:rPr lang="en-US" sz="2000" i="1" dirty="0" err="1" smtClean="0"/>
              <a:t>lysogenic</a:t>
            </a:r>
            <a:r>
              <a:rPr lang="en-US" sz="2000" i="1" dirty="0" smtClean="0"/>
              <a:t>. </a:t>
            </a:r>
          </a:p>
          <a:p>
            <a:pPr>
              <a:buFont typeface="Wingdings" pitchFamily="2" charset="2"/>
              <a:buChar char="v"/>
            </a:pPr>
            <a:r>
              <a:rPr lang="en-US" sz="2000" i="1" dirty="0" smtClean="0"/>
              <a:t>During </a:t>
            </a:r>
            <a:r>
              <a:rPr lang="en-US" sz="2000" i="1" dirty="0" err="1" smtClean="0"/>
              <a:t>lytic</a:t>
            </a:r>
            <a:r>
              <a:rPr lang="en-US" sz="2000" i="1" dirty="0" smtClean="0"/>
              <a:t> cycle</a:t>
            </a:r>
            <a:r>
              <a:rPr lang="en-US" sz="2000" b="1" i="1" dirty="0" smtClean="0"/>
              <a:t>, it replicates independently in the host cell and produces a large number of phage particles which are released by </a:t>
            </a:r>
            <a:r>
              <a:rPr lang="en-US" sz="2000" b="1" i="1" dirty="0" err="1" smtClean="0"/>
              <a:t>lysis</a:t>
            </a:r>
            <a:r>
              <a:rPr lang="en-US" sz="2000" b="1" i="1" dirty="0" smtClean="0"/>
              <a:t> of the host. Alternatively, it can take up </a:t>
            </a:r>
            <a:r>
              <a:rPr lang="en-US" sz="2000" b="1" i="1" dirty="0" err="1" smtClean="0"/>
              <a:t>lysogenic</a:t>
            </a:r>
            <a:r>
              <a:rPr lang="en-US" sz="2000" b="1" i="1" dirty="0" smtClean="0"/>
              <a:t> growth, meaning that it integrates its DNA into the bacterial chromosome and multiplies along with it. </a:t>
            </a:r>
            <a:endParaRPr lang="en-US" sz="2000" dirty="0" smtClean="0"/>
          </a:p>
          <a:p>
            <a:pPr>
              <a:buFont typeface="Wingdings" pitchFamily="2" charset="2"/>
              <a:buChar char="v"/>
            </a:pPr>
            <a:endParaRPr lang="en-US" sz="2000" i="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0" y="838200"/>
            <a:ext cx="9144000" cy="3995738"/>
          </a:xfrm>
          <a:prstGeom prst="rect">
            <a:avLst/>
          </a:prstGeom>
          <a:noFill/>
          <a:ln w="9525">
            <a:noFill/>
            <a:miter lim="800000"/>
            <a:headEnd/>
            <a:tailEnd/>
          </a:ln>
          <a:effectLst/>
        </p:spPr>
      </p:pic>
      <p:sp>
        <p:nvSpPr>
          <p:cNvPr id="3" name="Rectangle 5"/>
          <p:cNvSpPr>
            <a:spLocks noChangeArrowheads="1"/>
          </p:cNvSpPr>
          <p:nvPr/>
        </p:nvSpPr>
        <p:spPr bwMode="auto">
          <a:xfrm>
            <a:off x="152400" y="304800"/>
            <a:ext cx="4800600" cy="396875"/>
          </a:xfrm>
          <a:prstGeom prst="rect">
            <a:avLst/>
          </a:prstGeom>
          <a:solidFill>
            <a:srgbClr val="00FF00"/>
          </a:solidFill>
          <a:ln w="9525">
            <a:noFill/>
            <a:miter lim="800000"/>
            <a:headEnd/>
            <a:tailEnd/>
          </a:ln>
          <a:effectLst/>
        </p:spPr>
        <p:txBody>
          <a:bodyPr>
            <a:spAutoFit/>
          </a:bodyPr>
          <a:lstStyle/>
          <a:p>
            <a:r>
              <a:rPr lang="en-US" altLang="zh-CN" sz="2000"/>
              <a:t>Map of the λ chromosome of wild type .</a:t>
            </a:r>
          </a:p>
        </p:txBody>
      </p:sp>
      <p:sp>
        <p:nvSpPr>
          <p:cNvPr id="4" name="AutoShape 12"/>
          <p:cNvSpPr>
            <a:spLocks noChangeArrowheads="1"/>
          </p:cNvSpPr>
          <p:nvPr/>
        </p:nvSpPr>
        <p:spPr bwMode="auto">
          <a:xfrm>
            <a:off x="6096000" y="152400"/>
            <a:ext cx="2362200" cy="609600"/>
          </a:xfrm>
          <a:prstGeom prst="wedgeRoundRectCallout">
            <a:avLst>
              <a:gd name="adj1" fmla="val -16597"/>
              <a:gd name="adj2" fmla="val 127083"/>
              <a:gd name="adj3" fmla="val 16667"/>
            </a:avLst>
          </a:prstGeom>
          <a:solidFill>
            <a:srgbClr val="FFCC99"/>
          </a:solidFill>
          <a:ln w="9525">
            <a:solidFill>
              <a:schemeClr val="tx1"/>
            </a:solidFill>
            <a:miter lim="800000"/>
            <a:headEnd/>
            <a:tailEnd/>
          </a:ln>
          <a:effectLst/>
        </p:spPr>
        <p:txBody>
          <a:bodyPr/>
          <a:lstStyle/>
          <a:p>
            <a:r>
              <a:rPr lang="en-US" altLang="zh-CN" sz="1800" b="1" dirty="0"/>
              <a:t>(</a:t>
            </a:r>
            <a:r>
              <a:rPr lang="en-US" altLang="zh-CN" sz="1800" b="1" i="1" dirty="0"/>
              <a:t>N</a:t>
            </a:r>
            <a:r>
              <a:rPr lang="en-US" altLang="zh-CN" sz="1800" b="1" dirty="0"/>
              <a:t>, </a:t>
            </a:r>
            <a:r>
              <a:rPr lang="en-US" altLang="zh-CN" sz="1800" b="1" i="1" dirty="0" err="1"/>
              <a:t>cro</a:t>
            </a:r>
            <a:r>
              <a:rPr lang="en-US" altLang="zh-CN" sz="1800" b="1" dirty="0"/>
              <a:t>, </a:t>
            </a:r>
            <a:r>
              <a:rPr lang="en-US" altLang="zh-CN" sz="1800" b="1" i="1" dirty="0" err="1"/>
              <a:t>c</a:t>
            </a:r>
            <a:r>
              <a:rPr lang="en-US" altLang="zh-CN" sz="1800" b="1" dirty="0" err="1"/>
              <a:t>I</a:t>
            </a:r>
            <a:r>
              <a:rPr lang="en-US" altLang="zh-CN" sz="1800" b="1" dirty="0"/>
              <a:t> genes)</a:t>
            </a:r>
          </a:p>
        </p:txBody>
      </p:sp>
      <p:sp>
        <p:nvSpPr>
          <p:cNvPr id="6" name="TextBox 5"/>
          <p:cNvSpPr txBox="1"/>
          <p:nvPr/>
        </p:nvSpPr>
        <p:spPr>
          <a:xfrm>
            <a:off x="2438400" y="4800600"/>
            <a:ext cx="4419600" cy="1323439"/>
          </a:xfrm>
          <a:prstGeom prst="rect">
            <a:avLst/>
          </a:prstGeom>
          <a:noFill/>
        </p:spPr>
        <p:txBody>
          <a:bodyPr wrap="square" rtlCol="0">
            <a:spAutoFit/>
          </a:bodyPr>
          <a:lstStyle/>
          <a:p>
            <a:r>
              <a:rPr lang="en-US" altLang="zh-CN" sz="2000" dirty="0" smtClean="0"/>
              <a:t>The genes are not essential for phage growth and can be deleted or replaced without seriously impairing the infectious growth cycle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124200" y="152400"/>
            <a:ext cx="4572000" cy="6553200"/>
          </a:xfrm>
          <a:prstGeom prst="rect">
            <a:avLst/>
          </a:prstGeom>
          <a:noFill/>
          <a:ln w="9525">
            <a:noFill/>
            <a:miter lim="800000"/>
            <a:headEnd/>
            <a:tailEnd/>
          </a:ln>
          <a:effectLst/>
        </p:spPr>
      </p:pic>
      <p:sp>
        <p:nvSpPr>
          <p:cNvPr id="3" name="TextBox 2"/>
          <p:cNvSpPr txBox="1"/>
          <p:nvPr/>
        </p:nvSpPr>
        <p:spPr>
          <a:xfrm>
            <a:off x="762000" y="609600"/>
            <a:ext cx="1981200" cy="4770537"/>
          </a:xfrm>
          <a:prstGeom prst="rect">
            <a:avLst/>
          </a:prstGeom>
          <a:noFill/>
        </p:spPr>
        <p:txBody>
          <a:bodyPr wrap="square" rtlCol="0">
            <a:spAutoFit/>
          </a:bodyPr>
          <a:lstStyle/>
          <a:p>
            <a:r>
              <a:rPr lang="en-US" b="1" dirty="0" smtClean="0"/>
              <a:t>The </a:t>
            </a:r>
            <a:r>
              <a:rPr lang="en-US" b="1" dirty="0" err="1" smtClean="0"/>
              <a:t>lysogenic</a:t>
            </a:r>
            <a:r>
              <a:rPr lang="en-US" b="1" dirty="0" smtClean="0"/>
              <a:t> infection cycle of </a:t>
            </a:r>
            <a:r>
              <a:rPr lang="en-US" b="1" dirty="0" err="1" smtClean="0"/>
              <a:t>bacteriophage</a:t>
            </a:r>
            <a:r>
              <a:rPr lang="en-US" b="1" dirty="0" smtClean="0"/>
              <a:t> λ</a:t>
            </a:r>
          </a:p>
          <a:p>
            <a:endParaRPr lang="en-US" b="1" dirty="0" smtClean="0"/>
          </a:p>
          <a:p>
            <a:r>
              <a:rPr lang="en-US" dirty="0" smtClean="0"/>
              <a:t>The special feature of the </a:t>
            </a:r>
            <a:r>
              <a:rPr lang="en-US" dirty="0" err="1" smtClean="0"/>
              <a:t>lysogenic</a:t>
            </a:r>
            <a:r>
              <a:rPr lang="en-US" dirty="0" smtClean="0"/>
              <a:t> cycle is the insertion of the phage genome into the bacterium's chromosomal DNA, where it can remain quiescent for many generations.</a:t>
            </a:r>
          </a:p>
          <a:p>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0" y="152400"/>
            <a:ext cx="9144000" cy="6858000"/>
          </a:xfrm>
          <a:prstGeom prst="rect">
            <a:avLst/>
          </a:prstGeom>
          <a:noFill/>
          <a:ln w="9525">
            <a:noFill/>
            <a:miter lim="800000"/>
            <a:headEnd/>
            <a:tailEnd/>
          </a:ln>
          <a:effectLst/>
        </p:spPr>
      </p:pic>
      <p:sp>
        <p:nvSpPr>
          <p:cNvPr id="3" name="TextBox 2"/>
          <p:cNvSpPr txBox="1"/>
          <p:nvPr/>
        </p:nvSpPr>
        <p:spPr>
          <a:xfrm>
            <a:off x="228600" y="6477000"/>
            <a:ext cx="5638800" cy="677108"/>
          </a:xfrm>
          <a:prstGeom prst="rect">
            <a:avLst/>
          </a:prstGeom>
          <a:noFill/>
        </p:spPr>
        <p:txBody>
          <a:bodyPr wrap="square" rtlCol="0">
            <a:spAutoFit/>
          </a:bodyPr>
          <a:lstStyle/>
          <a:p>
            <a:r>
              <a:rPr lang="en-US" altLang="zh-CN" sz="2000" b="1" dirty="0" smtClean="0"/>
              <a:t>Replication of λ DNA in </a:t>
            </a:r>
            <a:r>
              <a:rPr lang="en-US" altLang="zh-CN" sz="2000" b="1" dirty="0" err="1" smtClean="0"/>
              <a:t>lytic</a:t>
            </a:r>
            <a:r>
              <a:rPr lang="en-US" altLang="zh-CN" sz="2000" b="1" dirty="0" smtClean="0"/>
              <a:t> and </a:t>
            </a:r>
            <a:r>
              <a:rPr lang="en-US" altLang="zh-CN" sz="2000" b="1" dirty="0" err="1" smtClean="0"/>
              <a:t>lysogenic</a:t>
            </a:r>
            <a:r>
              <a:rPr lang="en-US" altLang="zh-CN" sz="2000" b="1" dirty="0" smtClean="0"/>
              <a:t> cycles</a:t>
            </a:r>
          </a:p>
          <a:p>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4f11"/>
          <p:cNvPicPr>
            <a:picLocks noChangeAspect="1" noChangeArrowheads="1"/>
          </p:cNvPicPr>
          <p:nvPr/>
        </p:nvPicPr>
        <p:blipFill>
          <a:blip r:embed="rId2"/>
          <a:srcRect/>
          <a:stretch>
            <a:fillRect/>
          </a:stretch>
        </p:blipFill>
        <p:spPr bwMode="auto">
          <a:xfrm>
            <a:off x="685800" y="0"/>
            <a:ext cx="77724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81000"/>
            <a:ext cx="7543800" cy="830997"/>
          </a:xfrm>
          <a:prstGeom prst="rect">
            <a:avLst/>
          </a:prstGeom>
        </p:spPr>
        <p:txBody>
          <a:bodyPr wrap="square">
            <a:spAutoFit/>
          </a:bodyPr>
          <a:lstStyle/>
          <a:p>
            <a:r>
              <a:rPr lang="en-US" altLang="zh-CN" sz="2400" b="1" dirty="0" smtClean="0"/>
              <a:t>Three temporal stages of λ transcription occurs in the </a:t>
            </a:r>
            <a:r>
              <a:rPr lang="en-US" altLang="zh-CN" sz="2400" b="1" dirty="0" err="1" smtClean="0"/>
              <a:t>lytic</a:t>
            </a:r>
            <a:r>
              <a:rPr lang="en-US" altLang="zh-CN" sz="2400" b="1" dirty="0" smtClean="0"/>
              <a:t> cycle :</a:t>
            </a:r>
            <a:endParaRPr lang="en-US" sz="2400" dirty="0"/>
          </a:p>
        </p:txBody>
      </p:sp>
      <p:sp>
        <p:nvSpPr>
          <p:cNvPr id="3" name="TextBox 2"/>
          <p:cNvSpPr txBox="1"/>
          <p:nvPr/>
        </p:nvSpPr>
        <p:spPr>
          <a:xfrm>
            <a:off x="762000" y="1371600"/>
            <a:ext cx="8229600" cy="6093976"/>
          </a:xfrm>
          <a:prstGeom prst="rect">
            <a:avLst/>
          </a:prstGeom>
          <a:noFill/>
        </p:spPr>
        <p:txBody>
          <a:bodyPr wrap="square" rtlCol="0">
            <a:spAutoFit/>
          </a:bodyPr>
          <a:lstStyle/>
          <a:p>
            <a:pPr>
              <a:buFont typeface="Wingdings" pitchFamily="2" charset="2"/>
              <a:buChar char="v"/>
            </a:pPr>
            <a:r>
              <a:rPr lang="en-US" altLang="zh-CN" sz="2400" b="1" dirty="0" smtClean="0">
                <a:solidFill>
                  <a:srgbClr val="C00000"/>
                </a:solidFill>
              </a:rPr>
              <a:t>early gene transcription establishes the </a:t>
            </a:r>
            <a:r>
              <a:rPr lang="en-US" altLang="zh-CN" sz="2400" b="1" dirty="0" err="1" smtClean="0">
                <a:solidFill>
                  <a:srgbClr val="C00000"/>
                </a:solidFill>
              </a:rPr>
              <a:t>lytic</a:t>
            </a:r>
            <a:r>
              <a:rPr lang="en-US" altLang="zh-CN" sz="2400" b="1" dirty="0" smtClean="0">
                <a:solidFill>
                  <a:srgbClr val="C00000"/>
                </a:solidFill>
              </a:rPr>
              <a:t> cycle </a:t>
            </a:r>
            <a:r>
              <a:rPr lang="en-US" altLang="zh-CN" sz="2400" dirty="0" smtClean="0"/>
              <a:t>(in competition with </a:t>
            </a:r>
            <a:r>
              <a:rPr lang="en-US" altLang="zh-CN" sz="2400" dirty="0" err="1" smtClean="0"/>
              <a:t>lysogeny</a:t>
            </a:r>
            <a:r>
              <a:rPr lang="en-US" altLang="zh-CN" sz="2400" dirty="0" smtClean="0"/>
              <a:t>) - early transcription proceeds from promoters P</a:t>
            </a:r>
            <a:r>
              <a:rPr lang="en-US" altLang="zh-CN" sz="2400" baseline="-25000" dirty="0" smtClean="0"/>
              <a:t>L</a:t>
            </a:r>
            <a:r>
              <a:rPr lang="en-US" altLang="zh-CN" sz="2400" dirty="0" smtClean="0"/>
              <a:t> and P</a:t>
            </a:r>
            <a:r>
              <a:rPr lang="en-US" altLang="zh-CN" sz="2400" baseline="-25000" dirty="0" smtClean="0"/>
              <a:t>R</a:t>
            </a:r>
            <a:r>
              <a:rPr lang="en-US" altLang="zh-CN" sz="2400" dirty="0" smtClean="0"/>
              <a:t>, stop at termination sites </a:t>
            </a:r>
            <a:r>
              <a:rPr lang="en-US" altLang="zh-CN" sz="2400" dirty="0" err="1" smtClean="0"/>
              <a:t>t</a:t>
            </a:r>
            <a:r>
              <a:rPr lang="en-US" altLang="zh-CN" sz="2400" baseline="-25000" dirty="0" err="1" smtClean="0"/>
              <a:t>L</a:t>
            </a:r>
            <a:r>
              <a:rPr lang="en-US" altLang="zh-CN" sz="2400" dirty="0" smtClean="0"/>
              <a:t> and t</a:t>
            </a:r>
            <a:r>
              <a:rPr lang="en-US" altLang="zh-CN" sz="2400" baseline="-25000" dirty="0" smtClean="0"/>
              <a:t>R1 </a:t>
            </a:r>
            <a:r>
              <a:rPr lang="en-US" altLang="zh-CN" sz="2400" dirty="0" smtClean="0"/>
              <a:t>-</a:t>
            </a:r>
            <a:r>
              <a:rPr lang="en-US" altLang="zh-CN" sz="2400" baseline="-25000" dirty="0" smtClean="0"/>
              <a:t> </a:t>
            </a:r>
            <a:r>
              <a:rPr lang="en-US" altLang="zh-CN" sz="2400" dirty="0" smtClean="0"/>
              <a:t>transcription is subject to repression by the product of the </a:t>
            </a:r>
            <a:r>
              <a:rPr lang="en-US" altLang="zh-CN" sz="2400" dirty="0" err="1" smtClean="0"/>
              <a:t>cI</a:t>
            </a:r>
            <a:r>
              <a:rPr lang="en-US" altLang="zh-CN" sz="2400" dirty="0" smtClean="0"/>
              <a:t> gene .</a:t>
            </a:r>
          </a:p>
          <a:p>
            <a:pPr>
              <a:buFont typeface="Wingdings" pitchFamily="2" charset="2"/>
              <a:buChar char="v"/>
            </a:pPr>
            <a:r>
              <a:rPr lang="en-US" altLang="zh-CN" sz="2400" b="1" dirty="0" smtClean="0">
                <a:solidFill>
                  <a:srgbClr val="C00000"/>
                </a:solidFill>
              </a:rPr>
              <a:t>middle gene products replicate and recombine the DNA </a:t>
            </a:r>
            <a:r>
              <a:rPr lang="en-US" altLang="zh-CN" sz="2400" dirty="0" smtClean="0"/>
              <a:t>– It is directed by </a:t>
            </a:r>
            <a:r>
              <a:rPr lang="en-US" altLang="zh-CN" sz="2400" i="1" dirty="0" smtClean="0"/>
              <a:t>N </a:t>
            </a:r>
            <a:r>
              <a:rPr lang="en-US" altLang="zh-CN" sz="2400" dirty="0" smtClean="0"/>
              <a:t>gene product - P</a:t>
            </a:r>
            <a:r>
              <a:rPr lang="en-US" altLang="zh-CN" sz="2400" baseline="-25000" dirty="0" smtClean="0"/>
              <a:t>L</a:t>
            </a:r>
            <a:r>
              <a:rPr lang="en-US" altLang="zh-CN" sz="2400" dirty="0" smtClean="0"/>
              <a:t> and P</a:t>
            </a:r>
            <a:r>
              <a:rPr lang="en-US" altLang="zh-CN" sz="2400" baseline="-25000" dirty="0" smtClean="0"/>
              <a:t>R</a:t>
            </a:r>
            <a:r>
              <a:rPr lang="en-US" altLang="zh-CN" sz="2400" dirty="0" smtClean="0"/>
              <a:t> transcripts extend into genes such as red, O and P necessary for the middle stage.  </a:t>
            </a:r>
          </a:p>
          <a:p>
            <a:pPr>
              <a:buFont typeface="Wingdings" pitchFamily="2" charset="2"/>
              <a:buChar char="v"/>
            </a:pPr>
            <a:r>
              <a:rPr lang="en-US" altLang="zh-CN" sz="2400" b="1" dirty="0" smtClean="0">
                <a:solidFill>
                  <a:srgbClr val="C00000"/>
                </a:solidFill>
              </a:rPr>
              <a:t>late gene products are packaged into mature phage particles </a:t>
            </a:r>
            <a:r>
              <a:rPr lang="en-US" altLang="zh-CN" sz="2400" dirty="0" smtClean="0"/>
              <a:t>- The </a:t>
            </a:r>
            <a:r>
              <a:rPr lang="en-US" altLang="zh-CN" sz="2400" dirty="0" err="1" smtClean="0"/>
              <a:t>cro</a:t>
            </a:r>
            <a:r>
              <a:rPr lang="en-US" altLang="zh-CN" sz="2400" dirty="0" smtClean="0"/>
              <a:t> product accumulate and prevents transcription from P</a:t>
            </a:r>
            <a:r>
              <a:rPr lang="en-US" altLang="zh-CN" sz="2400" baseline="-25000" dirty="0" smtClean="0"/>
              <a:t>L</a:t>
            </a:r>
            <a:r>
              <a:rPr lang="en-US" altLang="zh-CN" sz="2400" dirty="0" smtClean="0"/>
              <a:t> and P</a:t>
            </a:r>
            <a:r>
              <a:rPr lang="en-US" altLang="zh-CN" sz="2400" baseline="-25000" dirty="0" smtClean="0"/>
              <a:t>R</a:t>
            </a:r>
            <a:r>
              <a:rPr lang="en-US" altLang="zh-CN" sz="2400" dirty="0" smtClean="0"/>
              <a:t>. Q product is responsible for  middle-to-late switch and the </a:t>
            </a:r>
            <a:r>
              <a:rPr lang="en-US" altLang="zh-CN" sz="2400" i="1" dirty="0" smtClean="0"/>
              <a:t>Q </a:t>
            </a:r>
            <a:r>
              <a:rPr lang="en-US" altLang="zh-CN" sz="2400" dirty="0" smtClean="0"/>
              <a:t>product specifically anti-terminates the short P</a:t>
            </a:r>
            <a:r>
              <a:rPr lang="en-US" altLang="zh-CN" sz="2400" baseline="-25000" dirty="0" smtClean="0"/>
              <a:t>R </a:t>
            </a:r>
            <a:r>
              <a:rPr lang="en-US" altLang="zh-CN" sz="2400" dirty="0" smtClean="0"/>
              <a:t>´ transcript -  many mature phage particles are produced.</a:t>
            </a:r>
            <a:r>
              <a:rPr lang="en-US" altLang="zh-CN" sz="2400" b="1" dirty="0" smtClean="0"/>
              <a:t>  </a:t>
            </a:r>
          </a:p>
          <a:p>
            <a:pPr>
              <a:buFont typeface="Wingdings" pitchFamily="2" charset="2"/>
              <a:buChar char="§"/>
            </a:pPr>
            <a:endParaRPr lang="en-US" altLang="zh-CN" sz="2400" dirty="0" smtClean="0"/>
          </a:p>
          <a:p>
            <a:endParaRPr lang="en-US" altLang="zh-CN" b="1" dirty="0" smtClean="0"/>
          </a:p>
          <a:p>
            <a:endParaRPr lang="en-US" altLang="zh-CN" b="1"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Lambda (</a:t>
            </a:r>
            <a:r>
              <a:rPr lang="el-GR" b="1" i="1" dirty="0" smtClean="0"/>
              <a:t>λ) </a:t>
            </a:r>
            <a:r>
              <a:rPr lang="en-US" b="1" i="1" dirty="0" smtClean="0"/>
              <a:t>phage vectors</a:t>
            </a:r>
            <a:endParaRPr lang="en-US" dirty="0"/>
          </a:p>
        </p:txBody>
      </p:sp>
      <p:sp>
        <p:nvSpPr>
          <p:cNvPr id="3" name="Rectangle 2"/>
          <p:cNvSpPr/>
          <p:nvPr/>
        </p:nvSpPr>
        <p:spPr>
          <a:xfrm>
            <a:off x="838200" y="1600199"/>
            <a:ext cx="7772400" cy="4524315"/>
          </a:xfrm>
          <a:prstGeom prst="rect">
            <a:avLst/>
          </a:prstGeom>
        </p:spPr>
        <p:txBody>
          <a:bodyPr wrap="square">
            <a:spAutoFit/>
          </a:bodyPr>
          <a:lstStyle/>
          <a:p>
            <a:pPr>
              <a:buFont typeface="Wingdings" pitchFamily="2" charset="2"/>
              <a:buChar char="v"/>
            </a:pPr>
            <a:r>
              <a:rPr lang="en-US" sz="2400" dirty="0" smtClean="0"/>
              <a:t>Lambda is a temperate </a:t>
            </a:r>
            <a:r>
              <a:rPr lang="en-US" sz="2400" dirty="0" err="1" smtClean="0"/>
              <a:t>bacteriophage</a:t>
            </a:r>
            <a:r>
              <a:rPr lang="en-US" sz="2400" dirty="0" smtClean="0"/>
              <a:t> with a genome size of 48.5 kb. Its entire DNA sequence is known.</a:t>
            </a:r>
          </a:p>
          <a:p>
            <a:pPr>
              <a:buFont typeface="Wingdings" pitchFamily="2" charset="2"/>
              <a:buChar char="v"/>
            </a:pPr>
            <a:r>
              <a:rPr lang="en-US" sz="2400" dirty="0" smtClean="0"/>
              <a:t> The lambda genome is a linear, double-stranded molecule with single-stranded, complementary ends. These ends can hybridize with each other (and do so when the DNA is within an infected cell) and are thus termed cohesive (</a:t>
            </a:r>
            <a:r>
              <a:rPr lang="en-US" sz="2400" i="1" dirty="0" err="1" smtClean="0"/>
              <a:t>cos</a:t>
            </a:r>
            <a:r>
              <a:rPr lang="en-US" sz="2400" i="1" dirty="0" smtClean="0"/>
              <a:t>) sites. </a:t>
            </a:r>
          </a:p>
          <a:p>
            <a:pPr>
              <a:buFont typeface="Wingdings" pitchFamily="2" charset="2"/>
              <a:buChar char="v"/>
            </a:pPr>
            <a:r>
              <a:rPr lang="en-US" sz="2400" dirty="0" smtClean="0"/>
              <a:t>The λ genome is 48.5 </a:t>
            </a:r>
            <a:r>
              <a:rPr lang="en-US" sz="2400" dirty="0" smtClean="0">
                <a:hlinkClick r:id="rId2"/>
              </a:rPr>
              <a:t>kb</a:t>
            </a:r>
            <a:r>
              <a:rPr lang="en-US" sz="2400" dirty="0" smtClean="0"/>
              <a:t>, of which some 15 kb or so is ‘optional’ in that it contains genes that are only needed for integration of the phage </a:t>
            </a:r>
            <a:r>
              <a:rPr lang="en-US" sz="2400" dirty="0" smtClean="0">
                <a:hlinkClick r:id="rId3"/>
              </a:rPr>
              <a:t>DNA</a:t>
            </a:r>
            <a:r>
              <a:rPr lang="en-US" sz="2400" dirty="0" smtClean="0"/>
              <a:t> into the </a:t>
            </a:r>
            <a:r>
              <a:rPr lang="en-US" sz="2400" i="1" dirty="0" smtClean="0">
                <a:hlinkClick r:id="rId4"/>
              </a:rPr>
              <a:t>E</a:t>
            </a:r>
            <a:r>
              <a:rPr lang="en-US" sz="2400" i="1" dirty="0" smtClean="0"/>
              <a:t>. coli</a:t>
            </a:r>
            <a:r>
              <a:rPr lang="en-US" sz="2400" dirty="0" smtClean="0"/>
              <a:t> chromosome. These segments can therefore be deleted without impairing the ability of the phage to infect bacteria and direct synthesis of new λ particles by the </a:t>
            </a:r>
            <a:r>
              <a:rPr lang="en-US" sz="2400" dirty="0" err="1" smtClean="0"/>
              <a:t>lytic</a:t>
            </a:r>
            <a:r>
              <a:rPr lang="en-US" sz="2400" dirty="0" smtClean="0"/>
              <a:t> cycle.</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38201"/>
            <a:ext cx="6934200" cy="5909310"/>
          </a:xfrm>
          <a:prstGeom prst="rect">
            <a:avLst/>
          </a:prstGeom>
        </p:spPr>
        <p:txBody>
          <a:bodyPr wrap="square">
            <a:spAutoFit/>
          </a:bodyPr>
          <a:lstStyle/>
          <a:p>
            <a:r>
              <a:rPr lang="en-US" sz="2400" dirty="0" smtClean="0"/>
              <a:t>Two types of vector have been developed: </a:t>
            </a:r>
          </a:p>
          <a:p>
            <a:endParaRPr lang="en-US" sz="2400" dirty="0" smtClean="0"/>
          </a:p>
          <a:p>
            <a:pPr>
              <a:buFont typeface="Wingdings" pitchFamily="2" charset="2"/>
              <a:buChar char="v"/>
            </a:pPr>
            <a:r>
              <a:rPr lang="en-US" sz="2400" dirty="0" smtClean="0">
                <a:hlinkClick r:id="rId2"/>
              </a:rPr>
              <a:t>Insertion vectors</a:t>
            </a:r>
            <a:r>
              <a:rPr lang="en-US" sz="2400" dirty="0" smtClean="0"/>
              <a:t>, in which part or all of the optional </a:t>
            </a:r>
            <a:r>
              <a:rPr lang="en-US" sz="2400" dirty="0" smtClean="0">
                <a:hlinkClick r:id="rId3"/>
              </a:rPr>
              <a:t>DNA</a:t>
            </a:r>
            <a:r>
              <a:rPr lang="en-US" sz="2400" dirty="0" smtClean="0"/>
              <a:t> has been removed and a unique restriction site introduced at some position within the trimmed down genome;</a:t>
            </a:r>
          </a:p>
          <a:p>
            <a:pPr>
              <a:buFont typeface="Wingdings" pitchFamily="2" charset="2"/>
              <a:buChar char="v"/>
            </a:pPr>
            <a:r>
              <a:rPr lang="en-US" sz="2400" dirty="0" smtClean="0">
                <a:hlinkClick r:id="rId4"/>
              </a:rPr>
              <a:t>Replacement vectors</a:t>
            </a:r>
            <a:r>
              <a:rPr lang="en-US" sz="2400" dirty="0" smtClean="0"/>
              <a:t>, in which the optional </a:t>
            </a:r>
            <a:r>
              <a:rPr lang="en-US" sz="2400" dirty="0" smtClean="0">
                <a:hlinkClick r:id="rId5"/>
              </a:rPr>
              <a:t>DNA</a:t>
            </a:r>
            <a:r>
              <a:rPr lang="en-US" sz="2400" dirty="0" smtClean="0"/>
              <a:t> is contained within a </a:t>
            </a:r>
            <a:r>
              <a:rPr lang="en-US" sz="2400" dirty="0" smtClean="0">
                <a:hlinkClick r:id="rId6"/>
              </a:rPr>
              <a:t>stuffer fragment</a:t>
            </a:r>
            <a:r>
              <a:rPr lang="en-US" sz="2400" dirty="0" smtClean="0"/>
              <a:t>, flanked by a pair of restriction sites, that is replaced when the DNA to be cloned is </a:t>
            </a:r>
            <a:r>
              <a:rPr lang="en-US" sz="2400" dirty="0" err="1" smtClean="0"/>
              <a:t>ligated</a:t>
            </a:r>
            <a:r>
              <a:rPr lang="en-US" sz="2400" dirty="0" smtClean="0"/>
              <a:t> into the vector.</a:t>
            </a:r>
          </a:p>
          <a:p>
            <a:pPr>
              <a:buFont typeface="Wingdings" pitchFamily="2" charset="2"/>
              <a:buChar char="v"/>
            </a:pPr>
            <a:r>
              <a:rPr lang="en-US" sz="2400" dirty="0" smtClean="0"/>
              <a:t>The λ genome is linear, but the two natural ends of the molecule have 12-nucleotide single-stranded overhangs, called </a:t>
            </a:r>
            <a:r>
              <a:rPr lang="en-US" sz="2400" b="1" i="1" dirty="0" err="1" smtClean="0"/>
              <a:t>cos</a:t>
            </a:r>
            <a:r>
              <a:rPr lang="en-US" sz="2400" dirty="0" smtClean="0"/>
              <a:t> </a:t>
            </a:r>
            <a:r>
              <a:rPr lang="en-US" sz="2400" b="1" dirty="0" smtClean="0"/>
              <a:t>sites</a:t>
            </a:r>
            <a:r>
              <a:rPr lang="en-US" sz="2400" dirty="0" smtClean="0"/>
              <a:t>, which have complementary sequences and so can base-pair to one another.</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0"/>
            <a:ext cx="7086600" cy="6370975"/>
          </a:xfrm>
          <a:prstGeom prst="rect">
            <a:avLst/>
          </a:prstGeom>
        </p:spPr>
        <p:txBody>
          <a:bodyPr wrap="square">
            <a:spAutoFit/>
          </a:bodyPr>
          <a:lstStyle/>
          <a:p>
            <a:r>
              <a:rPr lang="en-US" sz="2400" b="1" dirty="0" smtClean="0"/>
              <a:t>Properties of a good vector: </a:t>
            </a:r>
          </a:p>
          <a:p>
            <a:r>
              <a:rPr lang="en-US" sz="2400" dirty="0" smtClean="0"/>
              <a:t>(1) It should be autonomously replicating i.e. it should have </a:t>
            </a:r>
            <a:r>
              <a:rPr lang="en-US" sz="2400" i="1" dirty="0" err="1" smtClean="0"/>
              <a:t>ori</a:t>
            </a:r>
            <a:r>
              <a:rPr lang="en-US" sz="2400" i="1" dirty="0" smtClean="0"/>
              <a:t> region. </a:t>
            </a:r>
          </a:p>
          <a:p>
            <a:r>
              <a:rPr lang="en-US" sz="2400" dirty="0" smtClean="0"/>
              <a:t>(2) It should contain at least one selectable marker e. g. gene for antibiotic resistance (</a:t>
            </a:r>
            <a:r>
              <a:rPr lang="en-US" sz="2400" dirty="0" err="1" smtClean="0"/>
              <a:t>tet</a:t>
            </a:r>
            <a:r>
              <a:rPr lang="en-US" sz="2400" baseline="30000" dirty="0" err="1" smtClean="0"/>
              <a:t>R</a:t>
            </a:r>
            <a:r>
              <a:rPr lang="en-US" sz="2400" baseline="30000" dirty="0" smtClean="0"/>
              <a:t> </a:t>
            </a:r>
            <a:r>
              <a:rPr lang="en-US" sz="2400" dirty="0" smtClean="0"/>
              <a:t> for tetracycline resistance).  </a:t>
            </a:r>
          </a:p>
          <a:p>
            <a:r>
              <a:rPr lang="en-US" sz="2400" dirty="0" smtClean="0"/>
              <a:t>(3) It should have unique restriction enzyme site (only one site for one RE) for different REs (preferably in one of the marker genes) to insert foreign DNA. </a:t>
            </a:r>
          </a:p>
          <a:p>
            <a:r>
              <a:rPr lang="en-US" sz="2400" dirty="0" smtClean="0"/>
              <a:t>(4) It should be preferably small in size for easy handling. </a:t>
            </a:r>
          </a:p>
          <a:p>
            <a:r>
              <a:rPr lang="en-US" sz="2400" dirty="0" smtClean="0"/>
              <a:t>(5) It should have relaxed control of replication so that multiple copies can be obtained.</a:t>
            </a:r>
          </a:p>
          <a:p>
            <a:r>
              <a:rPr lang="en-US" sz="2400" dirty="0" smtClean="0"/>
              <a:t>(6) It should contain specific control systems like promoters, terminators, ribosome binding sites etc so that the cloned DNA should express properly.</a:t>
            </a:r>
          </a:p>
          <a:p>
            <a:r>
              <a:rPr lang="en-US" sz="2400" dirty="0" smtClean="0"/>
              <a:t> </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305342"/>
            <a:ext cx="7467600" cy="4893647"/>
          </a:xfrm>
          <a:prstGeom prst="rect">
            <a:avLst/>
          </a:prstGeom>
        </p:spPr>
        <p:txBody>
          <a:bodyPr wrap="square">
            <a:spAutoFit/>
          </a:bodyPr>
          <a:lstStyle/>
          <a:p>
            <a:pPr>
              <a:buFont typeface="Wingdings" pitchFamily="2" charset="2"/>
              <a:buChar char="v"/>
            </a:pPr>
            <a:r>
              <a:rPr lang="en-US" sz="2400" dirty="0" err="1" smtClean="0"/>
              <a:t>Insertional</a:t>
            </a:r>
            <a:r>
              <a:rPr lang="en-US" sz="2400" dirty="0" smtClean="0"/>
              <a:t> vectors have one unique restriction site for a particular restriction enzyme and can accommodate 6-7 kb DNA. </a:t>
            </a:r>
          </a:p>
          <a:p>
            <a:pPr>
              <a:buFont typeface="Wingdings" pitchFamily="2" charset="2"/>
              <a:buChar char="v"/>
            </a:pPr>
            <a:r>
              <a:rPr lang="en-US" sz="2400" dirty="0" smtClean="0"/>
              <a:t>Examples of </a:t>
            </a:r>
            <a:r>
              <a:rPr lang="en-US" sz="2400" dirty="0" err="1" smtClean="0"/>
              <a:t>insertional</a:t>
            </a:r>
            <a:r>
              <a:rPr lang="en-US" sz="2400" dirty="0" smtClean="0"/>
              <a:t> vectors are λgt10, λgt11 and </a:t>
            </a:r>
            <a:r>
              <a:rPr lang="en-US" sz="2400" dirty="0" err="1" smtClean="0"/>
              <a:t>λZAP</a:t>
            </a:r>
            <a:r>
              <a:rPr lang="en-US" sz="2400" dirty="0" smtClean="0"/>
              <a:t> II.</a:t>
            </a:r>
          </a:p>
          <a:p>
            <a:pPr>
              <a:buFont typeface="Wingdings" pitchFamily="2" charset="2"/>
              <a:buChar char="v"/>
            </a:pPr>
            <a:r>
              <a:rPr lang="en-US" sz="2400" dirty="0" smtClean="0"/>
              <a:t> On the other hand, replacement vectors have two cleavage sites for a restriction enzyme and can accommodate up to 25 kb DNA. </a:t>
            </a:r>
          </a:p>
          <a:p>
            <a:pPr>
              <a:buFont typeface="Wingdings" pitchFamily="2" charset="2"/>
              <a:buChar char="v"/>
            </a:pPr>
            <a:r>
              <a:rPr lang="en-US" sz="2400" dirty="0" smtClean="0"/>
              <a:t>When vector is cut with a restriction </a:t>
            </a:r>
            <a:r>
              <a:rPr lang="en-US" sz="2400" dirty="0" err="1" smtClean="0"/>
              <a:t>endonuclease</a:t>
            </a:r>
            <a:r>
              <a:rPr lang="en-US" sz="2400" dirty="0" smtClean="0"/>
              <a:t>, a stuffer fragment is removed and replaced with a foreign DNA. </a:t>
            </a:r>
          </a:p>
          <a:p>
            <a:pPr>
              <a:buFont typeface="Wingdings" pitchFamily="2" charset="2"/>
              <a:buChar char="v"/>
            </a:pPr>
            <a:r>
              <a:rPr lang="en-US" sz="2400" dirty="0" smtClean="0"/>
              <a:t>Some examples of replacement vectors are EMBL3, EMBL3A, EMBL4, </a:t>
            </a:r>
            <a:r>
              <a:rPr lang="en-US" sz="2400" dirty="0" err="1" smtClean="0"/>
              <a:t>λDASH</a:t>
            </a:r>
            <a:r>
              <a:rPr lang="en-US" sz="2400" dirty="0" smtClean="0"/>
              <a:t>, </a:t>
            </a:r>
            <a:r>
              <a:rPr lang="en-US" sz="2400" dirty="0" err="1" smtClean="0"/>
              <a:t>λFIX</a:t>
            </a:r>
            <a:r>
              <a:rPr lang="en-US" sz="2400" dirty="0" smtClean="0"/>
              <a:t>, GEM11 and GEM12. </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23900" y="504825"/>
            <a:ext cx="7696200" cy="58483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04800" y="304800"/>
            <a:ext cx="8610600" cy="4457700"/>
          </a:xfrm>
          <a:prstGeom prst="rect">
            <a:avLst/>
          </a:prstGeom>
          <a:noFill/>
          <a:ln w="9525">
            <a:noFill/>
            <a:miter lim="800000"/>
            <a:headEnd/>
            <a:tailEnd/>
          </a:ln>
          <a:effectLst/>
        </p:spPr>
      </p:pic>
      <p:sp>
        <p:nvSpPr>
          <p:cNvPr id="3" name="TextBox 2"/>
          <p:cNvSpPr txBox="1"/>
          <p:nvPr/>
        </p:nvSpPr>
        <p:spPr>
          <a:xfrm>
            <a:off x="457200" y="4724400"/>
            <a:ext cx="8458200" cy="2339102"/>
          </a:xfrm>
          <a:prstGeom prst="rect">
            <a:avLst/>
          </a:prstGeom>
          <a:noFill/>
        </p:spPr>
        <p:txBody>
          <a:bodyPr wrap="square" rtlCol="0">
            <a:spAutoFit/>
          </a:bodyPr>
          <a:lstStyle/>
          <a:p>
            <a:r>
              <a:rPr lang="en-US" sz="1600" b="1" dirty="0" smtClean="0"/>
              <a:t>Cloning vectors based on </a:t>
            </a:r>
            <a:r>
              <a:rPr lang="en-US" sz="1600" b="1" dirty="0" err="1" smtClean="0"/>
              <a:t>bacteriophage</a:t>
            </a:r>
            <a:r>
              <a:rPr lang="en-US" sz="1600" b="1" dirty="0" smtClean="0"/>
              <a:t> λ</a:t>
            </a:r>
          </a:p>
          <a:p>
            <a:pPr marL="342900" indent="-342900">
              <a:buAutoNum type="alphaUcParenBoth"/>
            </a:pPr>
            <a:r>
              <a:rPr lang="en-US" sz="1600" dirty="0" smtClean="0"/>
              <a:t>In the λ genome, the genes are arranged into functional groups. For example, the region marked as ‘protein coat’ comprises 21 genes coding for proteins that are either components of the phage </a:t>
            </a:r>
            <a:r>
              <a:rPr lang="en-US" sz="1600" dirty="0" err="1" smtClean="0"/>
              <a:t>capsid</a:t>
            </a:r>
            <a:r>
              <a:rPr lang="en-US" sz="1600" dirty="0" smtClean="0"/>
              <a:t> or are required for </a:t>
            </a:r>
            <a:r>
              <a:rPr lang="en-US" sz="1600" dirty="0" err="1" smtClean="0"/>
              <a:t>capsid</a:t>
            </a:r>
            <a:r>
              <a:rPr lang="en-US" sz="1600" dirty="0" smtClean="0"/>
              <a:t> assembly, and ‘cell </a:t>
            </a:r>
            <a:r>
              <a:rPr lang="en-US" sz="1600" dirty="0" err="1" smtClean="0"/>
              <a:t>lysis</a:t>
            </a:r>
            <a:r>
              <a:rPr lang="en-US" sz="1600" dirty="0" smtClean="0"/>
              <a:t>’ comprises four genes involved in </a:t>
            </a:r>
            <a:r>
              <a:rPr lang="en-US" sz="1600" dirty="0" err="1" smtClean="0"/>
              <a:t>lysis</a:t>
            </a:r>
            <a:r>
              <a:rPr lang="en-US" sz="1600" dirty="0" smtClean="0"/>
              <a:t> of the bacterium at the end of the </a:t>
            </a:r>
            <a:r>
              <a:rPr lang="en-US" sz="1600" dirty="0" err="1" smtClean="0"/>
              <a:t>lytic</a:t>
            </a:r>
            <a:r>
              <a:rPr lang="en-US" sz="1600" dirty="0" smtClean="0"/>
              <a:t> phase of the infection cycle. The regions of the genome that can be deleted without impairing the ability of the phage to follow the </a:t>
            </a:r>
            <a:r>
              <a:rPr lang="en-US" sz="1600" dirty="0" err="1" smtClean="0"/>
              <a:t>lytic</a:t>
            </a:r>
            <a:r>
              <a:rPr lang="en-US" sz="1600" dirty="0" smtClean="0"/>
              <a:t> cycle are indicated in green. (B) The differences between a λ insertion vector and a λ replacement vector.</a:t>
            </a:r>
          </a:p>
          <a:p>
            <a:pPr marL="342900" indent="-342900">
              <a:buAutoNum type="alphaUcParenBoth"/>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685801"/>
            <a:ext cx="7467600" cy="6370975"/>
          </a:xfrm>
          <a:prstGeom prst="rect">
            <a:avLst/>
          </a:prstGeom>
        </p:spPr>
        <p:txBody>
          <a:bodyPr wrap="square">
            <a:spAutoFit/>
          </a:bodyPr>
          <a:lstStyle/>
          <a:p>
            <a:pPr>
              <a:buFont typeface="Wingdings" pitchFamily="2" charset="2"/>
              <a:buChar char="v"/>
            </a:pPr>
            <a:r>
              <a:rPr lang="en-US" sz="2400" dirty="0" err="1" smtClean="0"/>
              <a:t>Bacteriophage</a:t>
            </a:r>
            <a:r>
              <a:rPr lang="en-US" sz="2400" dirty="0" smtClean="0"/>
              <a:t> lambda can be reconstituted in a test tube by simply mixing phage DNA with a mixture of phage proteins, an infective viral particle with the DNA inside the phage head can be produced. This process is called </a:t>
            </a:r>
            <a:r>
              <a:rPr lang="en-US" sz="2400" i="1" dirty="0" smtClean="0"/>
              <a:t>in vitro </a:t>
            </a:r>
            <a:r>
              <a:rPr lang="en-US" sz="2400" dirty="0" smtClean="0"/>
              <a:t>packaging. </a:t>
            </a:r>
          </a:p>
          <a:p>
            <a:pPr>
              <a:buFont typeface="Wingdings" pitchFamily="2" charset="2"/>
              <a:buChar char="v"/>
            </a:pPr>
            <a:r>
              <a:rPr lang="en-US" sz="2400" dirty="0" smtClean="0"/>
              <a:t>There is a strict size requirement for the piece of DNA that goes into the phage head. That is, it should not be more than 52 kb and less than 38 kb. </a:t>
            </a:r>
          </a:p>
          <a:p>
            <a:pPr>
              <a:buFont typeface="Wingdings" pitchFamily="2" charset="2"/>
              <a:buChar char="v"/>
            </a:pPr>
            <a:r>
              <a:rPr lang="en-US" sz="2400" dirty="0" smtClean="0"/>
              <a:t>This feature allows only the recombinants to be packaged inside the phage head.</a:t>
            </a:r>
          </a:p>
          <a:p>
            <a:pPr>
              <a:buFont typeface="Wingdings" pitchFamily="2" charset="2"/>
              <a:buChar char="v"/>
            </a:pPr>
            <a:r>
              <a:rPr lang="en-US" sz="2400" dirty="0" smtClean="0"/>
              <a:t> In addition, some lambda phage vectors have a stuffer fragment that carries the β-</a:t>
            </a:r>
            <a:r>
              <a:rPr lang="en-US" sz="2400" dirty="0" err="1" smtClean="0"/>
              <a:t>galactosidase</a:t>
            </a:r>
            <a:r>
              <a:rPr lang="en-US" sz="2400" dirty="0" smtClean="0"/>
              <a:t> gene. </a:t>
            </a:r>
          </a:p>
          <a:p>
            <a:pPr>
              <a:buFont typeface="Wingdings" pitchFamily="2" charset="2"/>
              <a:buChar char="v"/>
            </a:pPr>
            <a:r>
              <a:rPr lang="en-US" sz="2400" dirty="0" smtClean="0"/>
              <a:t>When it is removed or when foreign DNA is cloned within the gene, β-</a:t>
            </a:r>
            <a:r>
              <a:rPr lang="en-US" sz="2400" dirty="0" err="1" smtClean="0"/>
              <a:t>galactosidase</a:t>
            </a:r>
            <a:r>
              <a:rPr lang="en-US" sz="2400" dirty="0" smtClean="0"/>
              <a:t> activity may be abolished. The accompanying loss of activity may be used to select recombinant clones. </a:t>
            </a:r>
          </a:p>
          <a:p>
            <a:pPr>
              <a:buFont typeface="Wingdings" pitchFamily="2" charset="2"/>
              <a:buChar char="v"/>
            </a:pPr>
            <a:endParaRPr lang="en-US" sz="2400" i="1"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81000" y="228600"/>
            <a:ext cx="8077200" cy="4572000"/>
          </a:xfrm>
          <a:prstGeom prst="rect">
            <a:avLst/>
          </a:prstGeom>
          <a:noFill/>
          <a:ln w="9525">
            <a:noFill/>
            <a:miter lim="800000"/>
            <a:headEnd/>
            <a:tailEnd/>
          </a:ln>
          <a:effectLst/>
        </p:spPr>
      </p:pic>
      <p:sp>
        <p:nvSpPr>
          <p:cNvPr id="3" name="TextBox 2"/>
          <p:cNvSpPr txBox="1"/>
          <p:nvPr/>
        </p:nvSpPr>
        <p:spPr>
          <a:xfrm>
            <a:off x="533400" y="4953000"/>
            <a:ext cx="8305800" cy="1815882"/>
          </a:xfrm>
          <a:prstGeom prst="rect">
            <a:avLst/>
          </a:prstGeom>
          <a:noFill/>
        </p:spPr>
        <p:txBody>
          <a:bodyPr wrap="square" rtlCol="0">
            <a:spAutoFit/>
          </a:bodyPr>
          <a:lstStyle/>
          <a:p>
            <a:r>
              <a:rPr lang="en-US" sz="1400" b="1" dirty="0" smtClean="0"/>
              <a:t>Cloning with a λ insertion vector</a:t>
            </a:r>
          </a:p>
          <a:p>
            <a:r>
              <a:rPr lang="en-US" sz="1400" dirty="0" smtClean="0"/>
              <a:t>The linear form of the vector is shown at the top of the diagram. Treatment with the appropriate restriction </a:t>
            </a:r>
            <a:r>
              <a:rPr lang="en-US" sz="1400" dirty="0" err="1" smtClean="0"/>
              <a:t>endonuclease</a:t>
            </a:r>
            <a:r>
              <a:rPr lang="en-US" sz="1400" dirty="0" smtClean="0"/>
              <a:t> produces the left and right arms, both of which have one blunt end and one end with the 12-nucleotide overhang of the </a:t>
            </a:r>
            <a:r>
              <a:rPr lang="en-US" sz="1400" i="1" dirty="0" err="1" smtClean="0"/>
              <a:t>cos</a:t>
            </a:r>
            <a:r>
              <a:rPr lang="en-US" sz="1400" dirty="0" smtClean="0"/>
              <a:t> site. The DNA to be cloned is blunt ended and so is inserted between the two arms during the ligation step. These arms also </a:t>
            </a:r>
            <a:r>
              <a:rPr lang="en-US" sz="1400" dirty="0" err="1" smtClean="0"/>
              <a:t>ligate</a:t>
            </a:r>
            <a:r>
              <a:rPr lang="en-US" sz="1400" dirty="0" smtClean="0"/>
              <a:t> to one another via their </a:t>
            </a:r>
            <a:r>
              <a:rPr lang="en-US" sz="1400" i="1" dirty="0" err="1" smtClean="0"/>
              <a:t>cos</a:t>
            </a:r>
            <a:r>
              <a:rPr lang="en-US" sz="1400" dirty="0" smtClean="0"/>
              <a:t> sites, forming a </a:t>
            </a:r>
            <a:r>
              <a:rPr lang="en-US" sz="1400" dirty="0" err="1" smtClean="0"/>
              <a:t>concatamer</a:t>
            </a:r>
            <a:r>
              <a:rPr lang="en-US" sz="1400" dirty="0" smtClean="0"/>
              <a:t>. Some parts of the </a:t>
            </a:r>
            <a:r>
              <a:rPr lang="en-US" sz="1400" dirty="0" err="1" smtClean="0"/>
              <a:t>concatamer</a:t>
            </a:r>
            <a:r>
              <a:rPr lang="en-US" sz="1400" dirty="0" smtClean="0"/>
              <a:t> comprise left arm-insert DNA-right arm and, assuming this combination is 37–52 </a:t>
            </a:r>
            <a:r>
              <a:rPr lang="en-US" sz="1400" dirty="0" smtClean="0">
                <a:hlinkClick r:id="rId3"/>
              </a:rPr>
              <a:t>kb</a:t>
            </a:r>
            <a:r>
              <a:rPr lang="en-US" sz="1400" dirty="0" smtClean="0"/>
              <a:t> in length, will be enclosed inside the </a:t>
            </a:r>
            <a:r>
              <a:rPr lang="en-US" sz="1400" dirty="0" err="1" smtClean="0"/>
              <a:t>capsid</a:t>
            </a:r>
            <a:r>
              <a:rPr lang="en-US" sz="1400" dirty="0" smtClean="0"/>
              <a:t> by the </a:t>
            </a:r>
            <a:r>
              <a:rPr lang="en-US" sz="1400" i="1" dirty="0" smtClean="0"/>
              <a:t>in vitro</a:t>
            </a:r>
            <a:r>
              <a:rPr lang="en-US" sz="1400" dirty="0" smtClean="0"/>
              <a:t> packaging mix. Parts of the </a:t>
            </a:r>
            <a:r>
              <a:rPr lang="en-US" sz="1400" dirty="0" err="1" smtClean="0"/>
              <a:t>concatamer</a:t>
            </a:r>
            <a:r>
              <a:rPr lang="en-US" sz="1400" dirty="0" smtClean="0"/>
              <a:t> made up of left arm </a:t>
            </a:r>
            <a:r>
              <a:rPr lang="en-US" sz="1400" dirty="0" err="1" smtClean="0"/>
              <a:t>ligated</a:t>
            </a:r>
            <a:r>
              <a:rPr lang="en-US" sz="1400" dirty="0" smtClean="0"/>
              <a:t> directly to right arm, without new DNA, are too short to be packaged.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828800" y="914400"/>
            <a:ext cx="5867400" cy="3581400"/>
          </a:xfrm>
          <a:prstGeom prst="rect">
            <a:avLst/>
          </a:prstGeom>
          <a:noFill/>
          <a:ln w="9525">
            <a:noFill/>
            <a:miter lim="800000"/>
            <a:headEnd/>
            <a:tailEnd/>
          </a:ln>
          <a:effectLst/>
        </p:spPr>
      </p:pic>
      <p:sp>
        <p:nvSpPr>
          <p:cNvPr id="3" name="TextBox 2"/>
          <p:cNvSpPr txBox="1"/>
          <p:nvPr/>
        </p:nvSpPr>
        <p:spPr>
          <a:xfrm>
            <a:off x="762000" y="5029200"/>
            <a:ext cx="7620000" cy="677108"/>
          </a:xfrm>
          <a:prstGeom prst="rect">
            <a:avLst/>
          </a:prstGeom>
          <a:noFill/>
        </p:spPr>
        <p:txBody>
          <a:bodyPr wrap="square" rtlCol="0">
            <a:spAutoFit/>
          </a:bodyPr>
          <a:lstStyle/>
          <a:p>
            <a:r>
              <a:rPr lang="en-US" sz="2000" b="1" dirty="0" err="1" smtClean="0"/>
              <a:t>Bacteriophage</a:t>
            </a:r>
            <a:r>
              <a:rPr lang="en-US" sz="2000" b="1" dirty="0" smtClean="0"/>
              <a:t> infection is visualized as a plaque on a lawn of bacteria</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400" b="1" dirty="0" smtClean="0"/>
              <a:t>DNA cloning with single stranded DNA vectors</a:t>
            </a:r>
            <a:endParaRPr lang="en-US" sz="2400" dirty="0"/>
          </a:p>
        </p:txBody>
      </p:sp>
      <p:sp>
        <p:nvSpPr>
          <p:cNvPr id="3" name="Rectangle 2"/>
          <p:cNvSpPr/>
          <p:nvPr/>
        </p:nvSpPr>
        <p:spPr>
          <a:xfrm>
            <a:off x="1295400" y="1600200"/>
            <a:ext cx="6553200" cy="4413516"/>
          </a:xfrm>
          <a:prstGeom prst="rect">
            <a:avLst/>
          </a:prstGeom>
        </p:spPr>
        <p:txBody>
          <a:bodyPr wrap="square">
            <a:spAutoFit/>
          </a:bodyPr>
          <a:lstStyle/>
          <a:p>
            <a:pPr>
              <a:lnSpc>
                <a:spcPct val="120000"/>
              </a:lnSpc>
              <a:buClr>
                <a:srgbClr val="FF3300"/>
              </a:buClr>
              <a:buFont typeface="Wingdings" pitchFamily="2" charset="2"/>
              <a:buChar char="v"/>
            </a:pPr>
            <a:r>
              <a:rPr lang="en-US" altLang="zh-CN" sz="2400" dirty="0" smtClean="0"/>
              <a:t>These </a:t>
            </a:r>
            <a:r>
              <a:rPr lang="en-US" altLang="zh-CN" sz="2400" dirty="0" err="1" smtClean="0"/>
              <a:t>coliphages</a:t>
            </a:r>
            <a:r>
              <a:rPr lang="en-US" altLang="zh-CN" sz="2400" dirty="0" smtClean="0"/>
              <a:t> are developed as cloning vectors </a:t>
            </a:r>
          </a:p>
          <a:p>
            <a:pPr>
              <a:lnSpc>
                <a:spcPct val="120000"/>
              </a:lnSpc>
              <a:buFont typeface="Wingdings" pitchFamily="2" charset="2"/>
              <a:buChar char="v"/>
            </a:pPr>
            <a:r>
              <a:rPr lang="en-US" altLang="zh-CN" sz="2400" dirty="0" smtClean="0">
                <a:cs typeface="Arial" charset="0"/>
              </a:rPr>
              <a:t>This phage particles have dimensions 900 nm × 9 nm contain a single-stranded circular DNA molecule (6407 (M13) or 6408 (</a:t>
            </a:r>
            <a:r>
              <a:rPr lang="en-US" altLang="zh-CN" sz="2400" dirty="0" err="1" smtClean="0">
                <a:cs typeface="Arial" charset="0"/>
              </a:rPr>
              <a:t>fd</a:t>
            </a:r>
            <a:r>
              <a:rPr lang="en-US" altLang="zh-CN" sz="2400" dirty="0" smtClean="0">
                <a:cs typeface="Arial" charset="0"/>
              </a:rPr>
              <a:t>) nucleotides long). </a:t>
            </a:r>
          </a:p>
          <a:p>
            <a:pPr>
              <a:lnSpc>
                <a:spcPct val="120000"/>
              </a:lnSpc>
              <a:buClr>
                <a:srgbClr val="FF3300"/>
              </a:buClr>
              <a:buFont typeface="Wingdings" pitchFamily="2" charset="2"/>
              <a:buChar char="v"/>
            </a:pPr>
            <a:r>
              <a:rPr lang="en-US" altLang="zh-CN" sz="2400" dirty="0" smtClean="0"/>
              <a:t>they have many advantages over other vectors </a:t>
            </a:r>
          </a:p>
          <a:p>
            <a:pPr>
              <a:lnSpc>
                <a:spcPct val="120000"/>
              </a:lnSpc>
              <a:buClr>
                <a:srgbClr val="FF3300"/>
              </a:buClr>
              <a:buFont typeface="Wingdings" pitchFamily="2" charset="2"/>
              <a:buChar char="v"/>
            </a:pPr>
            <a:r>
              <a:rPr lang="en-US" altLang="zh-CN" sz="2400" dirty="0" smtClean="0"/>
              <a:t>M13, f1 and </a:t>
            </a:r>
            <a:r>
              <a:rPr lang="en-US" altLang="zh-CN" sz="2400" dirty="0" err="1" smtClean="0"/>
              <a:t>fd</a:t>
            </a:r>
            <a:r>
              <a:rPr lang="en-US" altLang="zh-CN" sz="2400" dirty="0" smtClean="0"/>
              <a:t> are filamentous </a:t>
            </a:r>
            <a:r>
              <a:rPr lang="en-US" altLang="zh-CN" sz="2400" dirty="0" err="1" smtClean="0"/>
              <a:t>coliphages</a:t>
            </a:r>
            <a:r>
              <a:rPr lang="zh-CN" altLang="en-US" sz="2400" dirty="0" smtClean="0"/>
              <a:t> </a:t>
            </a:r>
            <a:r>
              <a:rPr lang="en-US" altLang="zh-CN" sz="2400" dirty="0" smtClean="0"/>
              <a:t>containing a </a:t>
            </a:r>
            <a:r>
              <a:rPr lang="en-US" altLang="zh-CN" sz="2400" u="sng" dirty="0" smtClean="0"/>
              <a:t>circular single-stranded</a:t>
            </a:r>
            <a:r>
              <a:rPr lang="en-US" altLang="zh-CN" sz="2400" dirty="0" smtClean="0"/>
              <a:t> DNA molecule. </a:t>
            </a:r>
          </a:p>
          <a:p>
            <a:pPr>
              <a:lnSpc>
                <a:spcPct val="120000"/>
              </a:lnSpc>
              <a:buClr>
                <a:srgbClr val="FF3300"/>
              </a:buClr>
              <a:buFont typeface="Wingdings" pitchFamily="2" charset="2"/>
              <a:buChar char="l"/>
            </a:pPr>
            <a:endParaRPr lang="en-US" altLang="zh-CN"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b="1" dirty="0" smtClean="0">
                <a:latin typeface="Times New Roman" pitchFamily="18" charset="0"/>
              </a:rPr>
              <a:t>The biology of the filamentous </a:t>
            </a:r>
            <a:r>
              <a:rPr lang="en-US" altLang="zh-CN" sz="2800" b="1" dirty="0" err="1" smtClean="0">
                <a:latin typeface="Times New Roman" pitchFamily="18" charset="0"/>
              </a:rPr>
              <a:t>coliphages</a:t>
            </a:r>
            <a:r>
              <a:rPr lang="en-US" altLang="zh-CN" sz="2800" b="1" dirty="0" smtClean="0">
                <a:latin typeface="Times New Roman" pitchFamily="18" charset="0"/>
              </a:rPr>
              <a:t/>
            </a:r>
            <a:br>
              <a:rPr lang="en-US" altLang="zh-CN" sz="2800" b="1" dirty="0" smtClean="0">
                <a:latin typeface="Times New Roman" pitchFamily="18" charset="0"/>
              </a:rPr>
            </a:br>
            <a:endParaRPr lang="en-US" sz="2800" dirty="0"/>
          </a:p>
        </p:txBody>
      </p:sp>
      <p:sp>
        <p:nvSpPr>
          <p:cNvPr id="3" name="Rectangle 2"/>
          <p:cNvSpPr/>
          <p:nvPr/>
        </p:nvSpPr>
        <p:spPr>
          <a:xfrm>
            <a:off x="1143000" y="1066801"/>
            <a:ext cx="7543800" cy="6370975"/>
          </a:xfrm>
          <a:prstGeom prst="rect">
            <a:avLst/>
          </a:prstGeom>
        </p:spPr>
        <p:txBody>
          <a:bodyPr wrap="square">
            <a:spAutoFit/>
          </a:bodyPr>
          <a:lstStyle/>
          <a:p>
            <a:pPr>
              <a:buFont typeface="Wingdings" pitchFamily="2" charset="2"/>
              <a:buChar char="v"/>
            </a:pPr>
            <a:r>
              <a:rPr lang="en-US" altLang="zh-CN" sz="2800" dirty="0" smtClean="0">
                <a:latin typeface="Times New Roman" pitchFamily="18" charset="0"/>
              </a:rPr>
              <a:t>The phages only infect enteric bacteria </a:t>
            </a:r>
            <a:r>
              <a:rPr lang="en-US" altLang="zh-CN" sz="2800" dirty="0" err="1" smtClean="0">
                <a:latin typeface="Times New Roman" pitchFamily="18" charset="0"/>
              </a:rPr>
              <a:t>harbouring</a:t>
            </a:r>
            <a:r>
              <a:rPr lang="en-US" altLang="zh-CN" sz="2800" dirty="0" smtClean="0">
                <a:latin typeface="Times New Roman" pitchFamily="18" charset="0"/>
              </a:rPr>
              <a:t> F </a:t>
            </a:r>
            <a:r>
              <a:rPr lang="en-US" altLang="zh-CN" sz="2800" dirty="0" err="1" smtClean="0">
                <a:latin typeface="Times New Roman" pitchFamily="18" charset="0"/>
              </a:rPr>
              <a:t>pili</a:t>
            </a:r>
            <a:endParaRPr lang="en-US" altLang="zh-CN" sz="2800" dirty="0" smtClean="0">
              <a:latin typeface="Times New Roman" pitchFamily="18" charset="0"/>
            </a:endParaRPr>
          </a:p>
          <a:p>
            <a:pPr>
              <a:buFont typeface="Wingdings" pitchFamily="2" charset="2"/>
              <a:buChar char="v"/>
            </a:pPr>
            <a:r>
              <a:rPr lang="en-US" altLang="zh-CN" sz="2800" dirty="0" smtClean="0">
                <a:latin typeface="Times New Roman" pitchFamily="18" charset="0"/>
              </a:rPr>
              <a:t>the end of the F </a:t>
            </a:r>
            <a:r>
              <a:rPr lang="en-US" altLang="zh-CN" sz="2800" dirty="0" err="1" smtClean="0">
                <a:latin typeface="Times New Roman" pitchFamily="18" charset="0"/>
              </a:rPr>
              <a:t>pilus</a:t>
            </a:r>
            <a:r>
              <a:rPr lang="en-US" altLang="zh-CN" sz="2800" dirty="0" smtClean="0">
                <a:latin typeface="Times New Roman" pitchFamily="18" charset="0"/>
              </a:rPr>
              <a:t> is the adsorption site .</a:t>
            </a:r>
          </a:p>
          <a:p>
            <a:pPr>
              <a:buFont typeface="Wingdings" pitchFamily="2" charset="2"/>
              <a:buChar char="v"/>
            </a:pPr>
            <a:r>
              <a:rPr lang="en-US" altLang="zh-CN" sz="2800" dirty="0" smtClean="0">
                <a:latin typeface="Times New Roman" pitchFamily="18" charset="0"/>
              </a:rPr>
              <a:t>infected cells continue to grow and divide, and extrude virus particles.</a:t>
            </a:r>
          </a:p>
          <a:p>
            <a:pPr>
              <a:buFont typeface="Wingdings" pitchFamily="2" charset="2"/>
              <a:buChar char="v"/>
            </a:pPr>
            <a:r>
              <a:rPr lang="en-US" altLang="zh-CN" sz="2800" dirty="0" smtClean="0">
                <a:latin typeface="Times New Roman" pitchFamily="18" charset="0"/>
              </a:rPr>
              <a:t>Up to 100 phage particles may be released into the medium per cell per generation</a:t>
            </a:r>
          </a:p>
          <a:p>
            <a:pPr>
              <a:buFont typeface="Wingdings" pitchFamily="2" charset="2"/>
              <a:buChar char="v"/>
            </a:pPr>
            <a:r>
              <a:rPr lang="en-US" altLang="zh-CN" sz="2800" dirty="0" smtClean="0">
                <a:latin typeface="Times New Roman" pitchFamily="18" charset="0"/>
              </a:rPr>
              <a:t>Replication of phage DNA does not result in host-cell </a:t>
            </a:r>
            <a:r>
              <a:rPr lang="en-US" altLang="zh-CN" sz="2800" dirty="0" err="1" smtClean="0">
                <a:latin typeface="Times New Roman" pitchFamily="18" charset="0"/>
              </a:rPr>
              <a:t>lysis</a:t>
            </a:r>
            <a:r>
              <a:rPr lang="en-US" altLang="zh-CN" sz="2800" dirty="0" smtClean="0">
                <a:latin typeface="Times New Roman" pitchFamily="18" charset="0"/>
              </a:rPr>
              <a:t>.</a:t>
            </a:r>
          </a:p>
          <a:p>
            <a:pPr>
              <a:buFont typeface="Wingdings" pitchFamily="2" charset="2"/>
              <a:buChar char="v"/>
            </a:pPr>
            <a:r>
              <a:rPr lang="en-US" altLang="zh-CN" sz="2800" dirty="0" smtClean="0">
                <a:latin typeface="Times New Roman" pitchFamily="18" charset="0"/>
              </a:rPr>
              <a:t>The process of phage transfect and release – </a:t>
            </a:r>
          </a:p>
          <a:p>
            <a:pPr>
              <a:buFont typeface="Wingdings" pitchFamily="2" charset="2"/>
              <a:buChar char="v"/>
            </a:pPr>
            <a:r>
              <a:rPr lang="en-US" altLang="zh-CN" sz="2800" dirty="0" smtClean="0">
                <a:latin typeface="Times New Roman" pitchFamily="18" charset="0"/>
              </a:rPr>
              <a:t>1. The single-stranded phage DNA enters the cell </a:t>
            </a:r>
          </a:p>
          <a:p>
            <a:pPr>
              <a:buFont typeface="Wingdings" pitchFamily="2" charset="2"/>
              <a:buChar char="v"/>
            </a:pPr>
            <a:r>
              <a:rPr lang="en-US" altLang="zh-CN" sz="2800" dirty="0" smtClean="0">
                <a:latin typeface="Times New Roman" pitchFamily="18" charset="0"/>
              </a:rPr>
              <a:t>2. the single-stranded phage DNA is released. </a:t>
            </a:r>
          </a:p>
          <a:p>
            <a:pPr>
              <a:buFont typeface="Wingdings" pitchFamily="2" charset="2"/>
              <a:buChar char="v"/>
            </a:pPr>
            <a:endParaRPr lang="en-US" altLang="zh-CN" b="1" dirty="0" smtClean="0">
              <a:latin typeface="Times New Roman" pitchFamily="18" charset="0"/>
            </a:endParaRPr>
          </a:p>
          <a:p>
            <a:endParaRPr lang="en-US" altLang="zh-CN" b="1" dirty="0" smtClean="0">
              <a:latin typeface="Times New Roman" pitchFamily="18" charset="0"/>
            </a:endParaRPr>
          </a:p>
          <a:p>
            <a:endParaRPr lang="en-US" altLang="zh-CN" b="1" dirty="0" smtClean="0">
              <a:latin typeface="Times New Roman" pitchFamily="18" charset="0"/>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b="1" dirty="0" smtClean="0">
                <a:latin typeface="Times New Roman" pitchFamily="18" charset="0"/>
              </a:rPr>
              <a:t>The single-stranded phage DNA enters the cell</a:t>
            </a:r>
            <a:endParaRPr lang="en-US" altLang="zh-CN" sz="2800" b="1" dirty="0">
              <a:latin typeface="Times New Roman" pitchFamily="18" charset="0"/>
            </a:endParaRPr>
          </a:p>
        </p:txBody>
      </p:sp>
      <p:pic>
        <p:nvPicPr>
          <p:cNvPr id="3" name="Picture 19"/>
          <p:cNvPicPr>
            <a:picLocks noChangeAspect="1" noChangeArrowheads="1"/>
          </p:cNvPicPr>
          <p:nvPr/>
        </p:nvPicPr>
        <p:blipFill>
          <a:blip r:embed="rId2"/>
          <a:srcRect/>
          <a:stretch>
            <a:fillRect/>
          </a:stretch>
        </p:blipFill>
        <p:spPr bwMode="auto">
          <a:xfrm>
            <a:off x="0" y="1143000"/>
            <a:ext cx="4953000" cy="3124200"/>
          </a:xfrm>
          <a:prstGeom prst="rect">
            <a:avLst/>
          </a:prstGeom>
          <a:noFill/>
          <a:ln w="9525">
            <a:noFill/>
            <a:miter lim="800000"/>
            <a:headEnd/>
            <a:tailEnd/>
          </a:ln>
          <a:effectLst/>
        </p:spPr>
      </p:pic>
      <p:sp>
        <p:nvSpPr>
          <p:cNvPr id="4" name="TextBox 3"/>
          <p:cNvSpPr txBox="1"/>
          <p:nvPr/>
        </p:nvSpPr>
        <p:spPr>
          <a:xfrm>
            <a:off x="4953000" y="1676400"/>
            <a:ext cx="3886200" cy="3877985"/>
          </a:xfrm>
          <a:prstGeom prst="rect">
            <a:avLst/>
          </a:prstGeom>
          <a:noFill/>
        </p:spPr>
        <p:txBody>
          <a:bodyPr wrap="square" rtlCol="0">
            <a:spAutoFit/>
          </a:bodyPr>
          <a:lstStyle/>
          <a:p>
            <a:pPr>
              <a:buFont typeface="Wingdings" pitchFamily="2" charset="2"/>
              <a:buChar char="§"/>
            </a:pPr>
            <a:r>
              <a:rPr lang="en-US" altLang="zh-CN" sz="2400" dirty="0" smtClean="0"/>
              <a:t>the virus discard the </a:t>
            </a:r>
            <a:r>
              <a:rPr lang="en-US" altLang="zh-CN" sz="2400" dirty="0" err="1" smtClean="0"/>
              <a:t>capsid</a:t>
            </a:r>
            <a:r>
              <a:rPr lang="en-US" altLang="zh-CN" sz="2400" dirty="0" smtClean="0"/>
              <a:t> proteins</a:t>
            </a:r>
          </a:p>
          <a:p>
            <a:pPr>
              <a:buFont typeface="Wingdings" pitchFamily="2" charset="2"/>
              <a:buChar char="§"/>
            </a:pPr>
            <a:r>
              <a:rPr lang="en-US" altLang="zh-CN" sz="2400" dirty="0" smtClean="0"/>
              <a:t>the viral DNA passes into the cell</a:t>
            </a:r>
          </a:p>
          <a:p>
            <a:pPr>
              <a:buFont typeface="Wingdings" pitchFamily="2" charset="2"/>
              <a:buChar char="§"/>
            </a:pPr>
            <a:r>
              <a:rPr lang="en-US" altLang="zh-CN" sz="2400" dirty="0" smtClean="0"/>
              <a:t>converted to a double-stranded </a:t>
            </a:r>
            <a:r>
              <a:rPr lang="en-US" altLang="zh-CN" sz="2400" dirty="0" err="1" smtClean="0"/>
              <a:t>replicative</a:t>
            </a:r>
            <a:r>
              <a:rPr lang="en-US" altLang="zh-CN" sz="2400" dirty="0" smtClean="0"/>
              <a:t> form .</a:t>
            </a:r>
          </a:p>
          <a:p>
            <a:pPr>
              <a:buFont typeface="Wingdings" pitchFamily="2" charset="2"/>
              <a:buChar char="§"/>
            </a:pPr>
            <a:r>
              <a:rPr lang="en-US" altLang="zh-CN" sz="2400" dirty="0" smtClean="0"/>
              <a:t>the </a:t>
            </a:r>
            <a:r>
              <a:rPr lang="en-US" altLang="zh-CN" sz="2400" dirty="0" err="1" smtClean="0"/>
              <a:t>decapsidation</a:t>
            </a:r>
            <a:r>
              <a:rPr lang="en-US" altLang="zh-CN" sz="2400" dirty="0" smtClean="0"/>
              <a:t> and replication are tightly coupled.</a:t>
            </a:r>
          </a:p>
          <a:p>
            <a:endParaRPr lang="en-US" altLang="zh-CN" b="1" dirty="0" smtClean="0">
              <a:latin typeface="Times New Roman" pitchFamily="18" charset="0"/>
            </a:endParaRPr>
          </a:p>
          <a:p>
            <a:endParaRPr lang="en-US" altLang="zh-CN" b="1" dirty="0" smtClean="0">
              <a:latin typeface="Times New Roman" pitchFamily="18" charset="0"/>
            </a:endParaRPr>
          </a:p>
          <a:p>
            <a:endParaRPr lang="en-US" dirty="0"/>
          </a:p>
        </p:txBody>
      </p:sp>
      <p:sp>
        <p:nvSpPr>
          <p:cNvPr id="5" name="AutoShape 17"/>
          <p:cNvSpPr>
            <a:spLocks noChangeArrowheads="1"/>
          </p:cNvSpPr>
          <p:nvPr/>
        </p:nvSpPr>
        <p:spPr bwMode="auto">
          <a:xfrm>
            <a:off x="1295400" y="4267200"/>
            <a:ext cx="304800" cy="1066800"/>
          </a:xfrm>
          <a:prstGeom prst="downArrow">
            <a:avLst>
              <a:gd name="adj1" fmla="val 50000"/>
              <a:gd name="adj2" fmla="val 6875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6" name="TextBox 5"/>
          <p:cNvSpPr txBox="1"/>
          <p:nvPr/>
        </p:nvSpPr>
        <p:spPr>
          <a:xfrm>
            <a:off x="304800" y="5410200"/>
            <a:ext cx="4724400" cy="923330"/>
          </a:xfrm>
          <a:prstGeom prst="rect">
            <a:avLst/>
          </a:prstGeom>
          <a:noFill/>
        </p:spPr>
        <p:txBody>
          <a:bodyPr wrap="square" rtlCol="0">
            <a:spAutoFit/>
          </a:bodyPr>
          <a:lstStyle/>
          <a:p>
            <a:r>
              <a:rPr lang="en-US" altLang="zh-CN" b="1" dirty="0" smtClean="0">
                <a:latin typeface="Times New Roman" pitchFamily="18" charset="0"/>
              </a:rPr>
              <a:t>The RF multiplies rapidly inside the cell until about 100 RF molecules.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a:srcRect/>
          <a:stretch>
            <a:fillRect/>
          </a:stretch>
        </p:blipFill>
        <p:spPr bwMode="auto">
          <a:xfrm>
            <a:off x="0" y="0"/>
            <a:ext cx="4343400" cy="3124200"/>
          </a:xfrm>
          <a:prstGeom prst="rect">
            <a:avLst/>
          </a:prstGeom>
          <a:noFill/>
          <a:ln w="9525">
            <a:noFill/>
            <a:miter lim="800000"/>
            <a:headEnd/>
            <a:tailEnd/>
          </a:ln>
          <a:effectLst/>
        </p:spPr>
      </p:pic>
      <p:pic>
        <p:nvPicPr>
          <p:cNvPr id="3" name="Picture 13"/>
          <p:cNvPicPr>
            <a:picLocks noChangeAspect="1" noChangeArrowheads="1"/>
          </p:cNvPicPr>
          <p:nvPr/>
        </p:nvPicPr>
        <p:blipFill>
          <a:blip r:embed="rId3"/>
          <a:srcRect/>
          <a:stretch>
            <a:fillRect/>
          </a:stretch>
        </p:blipFill>
        <p:spPr bwMode="auto">
          <a:xfrm>
            <a:off x="4495800" y="0"/>
            <a:ext cx="4648200" cy="3048000"/>
          </a:xfrm>
          <a:prstGeom prst="rect">
            <a:avLst/>
          </a:prstGeom>
          <a:noFill/>
          <a:ln w="9525">
            <a:noFill/>
            <a:miter lim="800000"/>
            <a:headEnd/>
            <a:tailEnd/>
          </a:ln>
          <a:effectLst/>
        </p:spPr>
      </p:pic>
      <p:sp>
        <p:nvSpPr>
          <p:cNvPr id="4" name="TextBox 3"/>
          <p:cNvSpPr txBox="1"/>
          <p:nvPr/>
        </p:nvSpPr>
        <p:spPr>
          <a:xfrm>
            <a:off x="838200" y="3733800"/>
            <a:ext cx="8305800" cy="646331"/>
          </a:xfrm>
          <a:prstGeom prst="rect">
            <a:avLst/>
          </a:prstGeom>
          <a:noFill/>
        </p:spPr>
        <p:txBody>
          <a:bodyPr wrap="square" rtlCol="0">
            <a:spAutoFit/>
          </a:bodyPr>
          <a:lstStyle/>
          <a:p>
            <a:pPr>
              <a:buFont typeface="Wingdings" pitchFamily="2" charset="2"/>
              <a:buChar char="§"/>
            </a:pPr>
            <a:r>
              <a:rPr lang="en-US" altLang="zh-CN" b="1" dirty="0" smtClean="0">
                <a:latin typeface="Times New Roman" pitchFamily="18" charset="0"/>
              </a:rPr>
              <a:t>a viral-encoded protein accumulated.</a:t>
            </a:r>
          </a:p>
          <a:p>
            <a:pPr>
              <a:buFont typeface="Wingdings" pitchFamily="2" charset="2"/>
              <a:buChar char="§"/>
            </a:pPr>
            <a:endParaRPr lang="en-US" dirty="0"/>
          </a:p>
        </p:txBody>
      </p:sp>
      <p:sp>
        <p:nvSpPr>
          <p:cNvPr id="5" name="TextBox 4"/>
          <p:cNvSpPr txBox="1"/>
          <p:nvPr/>
        </p:nvSpPr>
        <p:spPr>
          <a:xfrm>
            <a:off x="838200" y="4191000"/>
            <a:ext cx="7467600" cy="923330"/>
          </a:xfrm>
          <a:prstGeom prst="rect">
            <a:avLst/>
          </a:prstGeom>
          <a:noFill/>
        </p:spPr>
        <p:txBody>
          <a:bodyPr wrap="square" rtlCol="0">
            <a:spAutoFit/>
          </a:bodyPr>
          <a:lstStyle/>
          <a:p>
            <a:pPr>
              <a:buFont typeface="Wingdings" pitchFamily="2" charset="2"/>
              <a:buChar char="§"/>
            </a:pPr>
            <a:r>
              <a:rPr lang="en-US" altLang="zh-CN" b="1" dirty="0" smtClean="0">
                <a:latin typeface="Times New Roman" pitchFamily="18" charset="0"/>
              </a:rPr>
              <a:t>The protein </a:t>
            </a:r>
            <a:r>
              <a:rPr lang="en-US" altLang="zh-CN" b="1" u="sng" dirty="0" smtClean="0">
                <a:latin typeface="Times New Roman" pitchFamily="18" charset="0"/>
              </a:rPr>
              <a:t>binds</a:t>
            </a:r>
            <a:r>
              <a:rPr lang="en-US" altLang="zh-CN" b="1" dirty="0" smtClean="0">
                <a:latin typeface="Times New Roman" pitchFamily="18" charset="0"/>
              </a:rPr>
              <a:t> to the viral strand and prevents synthesis of the complementary strand.</a:t>
            </a:r>
          </a:p>
          <a:p>
            <a:endParaRPr lang="en-US" dirty="0"/>
          </a:p>
        </p:txBody>
      </p:sp>
      <p:sp>
        <p:nvSpPr>
          <p:cNvPr id="6" name="TextBox 5"/>
          <p:cNvSpPr txBox="1"/>
          <p:nvPr/>
        </p:nvSpPr>
        <p:spPr>
          <a:xfrm>
            <a:off x="838200" y="4800600"/>
            <a:ext cx="6096000" cy="646331"/>
          </a:xfrm>
          <a:prstGeom prst="rect">
            <a:avLst/>
          </a:prstGeom>
          <a:noFill/>
        </p:spPr>
        <p:txBody>
          <a:bodyPr wrap="square" rtlCol="0">
            <a:spAutoFit/>
          </a:bodyPr>
          <a:lstStyle/>
          <a:p>
            <a:pPr>
              <a:buFont typeface="Wingdings" pitchFamily="2" charset="2"/>
              <a:buChar char="§"/>
            </a:pPr>
            <a:r>
              <a:rPr lang="en-US" altLang="zh-CN" b="1" dirty="0" smtClean="0">
                <a:latin typeface="Times New Roman" pitchFamily="18" charset="0"/>
              </a:rPr>
              <a:t>Replication of the RF  becomes asymmetric</a:t>
            </a:r>
          </a:p>
          <a:p>
            <a:pPr>
              <a:buFont typeface="Wingdings" pitchFamily="2" charset="2"/>
              <a:buChar char="§"/>
            </a:pPr>
            <a:endParaRPr lang="en-US" dirty="0"/>
          </a:p>
        </p:txBody>
      </p:sp>
      <p:sp>
        <p:nvSpPr>
          <p:cNvPr id="7" name="TextBox 6"/>
          <p:cNvSpPr txBox="1"/>
          <p:nvPr/>
        </p:nvSpPr>
        <p:spPr>
          <a:xfrm>
            <a:off x="838200" y="5181600"/>
            <a:ext cx="6400800" cy="369332"/>
          </a:xfrm>
          <a:prstGeom prst="rect">
            <a:avLst/>
          </a:prstGeom>
          <a:noFill/>
        </p:spPr>
        <p:txBody>
          <a:bodyPr wrap="square" rtlCol="0">
            <a:spAutoFit/>
          </a:bodyPr>
          <a:lstStyle/>
          <a:p>
            <a:pPr>
              <a:buFont typeface="Wingdings" pitchFamily="2" charset="2"/>
              <a:buChar char="§"/>
            </a:pPr>
            <a:r>
              <a:rPr lang="en-US" altLang="zh-CN" b="1" dirty="0" smtClean="0">
                <a:latin typeface="Times New Roman" pitchFamily="18" charset="0"/>
              </a:rPr>
              <a:t>only viral single strands are synthesized.</a:t>
            </a:r>
            <a:endParaRPr lang="en-US" altLang="zh-CN" b="1" dirty="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a:t>
            </a:r>
            <a:endParaRPr lang="en-US" b="1" dirty="0"/>
          </a:p>
        </p:txBody>
      </p:sp>
      <p:sp>
        <p:nvSpPr>
          <p:cNvPr id="3" name="Rectangle 2"/>
          <p:cNvSpPr/>
          <p:nvPr/>
        </p:nvSpPr>
        <p:spPr>
          <a:xfrm>
            <a:off x="914400" y="1752600"/>
            <a:ext cx="7543800" cy="3293209"/>
          </a:xfrm>
          <a:prstGeom prst="rect">
            <a:avLst/>
          </a:prstGeom>
        </p:spPr>
        <p:txBody>
          <a:bodyPr wrap="square">
            <a:spAutoFit/>
          </a:bodyPr>
          <a:lstStyle/>
          <a:p>
            <a:r>
              <a:rPr lang="en-US" sz="3200" dirty="0" smtClean="0"/>
              <a:t>Vectors are of different types depending on the host. These are as follows: </a:t>
            </a:r>
          </a:p>
          <a:p>
            <a:r>
              <a:rPr lang="en-US" sz="3600" b="1" dirty="0" smtClean="0"/>
              <a:t>1. Bacterial vectors </a:t>
            </a:r>
          </a:p>
          <a:p>
            <a:r>
              <a:rPr lang="en-US" sz="3600" b="1" dirty="0" smtClean="0"/>
              <a:t>2. Yeast vectors </a:t>
            </a:r>
          </a:p>
          <a:p>
            <a:r>
              <a:rPr lang="en-US" sz="3600" b="1" dirty="0" smtClean="0"/>
              <a:t>3. Plant vectors </a:t>
            </a:r>
          </a:p>
          <a:p>
            <a:r>
              <a:rPr lang="en-US" sz="3600" b="1" dirty="0" smtClean="0"/>
              <a:t>4. Animal vectors </a:t>
            </a:r>
            <a:endParaRPr lang="en-US" sz="36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b="1" dirty="0" smtClean="0">
                <a:latin typeface="Times New Roman" pitchFamily="18" charset="0"/>
              </a:rPr>
              <a:t>Why use single-stranded vectors?</a:t>
            </a:r>
            <a:br>
              <a:rPr lang="en-US" altLang="zh-CN" sz="2800" b="1" dirty="0" smtClean="0">
                <a:latin typeface="Times New Roman" pitchFamily="18" charset="0"/>
              </a:rPr>
            </a:br>
            <a:endParaRPr lang="en-US" sz="2800" dirty="0"/>
          </a:p>
        </p:txBody>
      </p:sp>
      <p:sp>
        <p:nvSpPr>
          <p:cNvPr id="3" name="Rectangle 2"/>
          <p:cNvSpPr/>
          <p:nvPr/>
        </p:nvSpPr>
        <p:spPr>
          <a:xfrm>
            <a:off x="1143000" y="1295401"/>
            <a:ext cx="7239000" cy="4985980"/>
          </a:xfrm>
          <a:prstGeom prst="rect">
            <a:avLst/>
          </a:prstGeom>
        </p:spPr>
        <p:txBody>
          <a:bodyPr wrap="square">
            <a:spAutoFit/>
          </a:bodyPr>
          <a:lstStyle/>
          <a:p>
            <a:pPr>
              <a:spcBef>
                <a:spcPct val="50000"/>
              </a:spcBef>
              <a:buClr>
                <a:srgbClr val="FF3300"/>
              </a:buClr>
              <a:buFont typeface="Wingdings" pitchFamily="2" charset="2"/>
              <a:buChar char="l"/>
            </a:pPr>
            <a:r>
              <a:rPr lang="en-US" altLang="zh-CN" sz="2400" dirty="0" smtClean="0"/>
              <a:t>Sequencing by </a:t>
            </a:r>
            <a:r>
              <a:rPr lang="en-US" altLang="zh-CN" sz="2400" dirty="0" err="1" smtClean="0"/>
              <a:t>dideoxy</a:t>
            </a:r>
            <a:r>
              <a:rPr lang="en-US" altLang="zh-CN" sz="2400" dirty="0" smtClean="0"/>
              <a:t> method required single-stranded DNA</a:t>
            </a:r>
          </a:p>
          <a:p>
            <a:pPr>
              <a:spcBef>
                <a:spcPct val="50000"/>
              </a:spcBef>
              <a:buClr>
                <a:srgbClr val="FF3300"/>
              </a:buClr>
              <a:buFont typeface="Wingdings" pitchFamily="2" charset="2"/>
              <a:buChar char="l"/>
            </a:pPr>
            <a:r>
              <a:rPr lang="en-US" altLang="zh-CN" sz="2400" dirty="0" err="1" smtClean="0"/>
              <a:t>oligonucleotide</a:t>
            </a:r>
            <a:r>
              <a:rPr lang="en-US" altLang="zh-CN" sz="2400" dirty="0" smtClean="0"/>
              <a:t>-directed mutagenesis required single-stranded DNA.</a:t>
            </a:r>
          </a:p>
          <a:p>
            <a:pPr>
              <a:spcBef>
                <a:spcPct val="50000"/>
              </a:spcBef>
              <a:buClr>
                <a:srgbClr val="FF3300"/>
              </a:buClr>
              <a:buFont typeface="Wingdings" pitchFamily="2" charset="2"/>
              <a:buChar char="l"/>
            </a:pPr>
            <a:r>
              <a:rPr lang="en-US" altLang="zh-CN" sz="2400" dirty="0" smtClean="0"/>
              <a:t>certain probe preparation required single-stranded DNA.</a:t>
            </a:r>
          </a:p>
          <a:p>
            <a:pPr>
              <a:buClr>
                <a:srgbClr val="FF3300"/>
              </a:buClr>
              <a:buFont typeface="Wingdings" pitchFamily="2" charset="2"/>
              <a:buChar char="l"/>
            </a:pPr>
            <a:r>
              <a:rPr lang="en-US" altLang="zh-CN" sz="2400" b="1" dirty="0" smtClean="0"/>
              <a:t>In summary </a:t>
            </a:r>
            <a:r>
              <a:rPr lang="en-US" altLang="zh-CN" sz="2400" dirty="0" smtClean="0"/>
              <a:t>filamentous phages possess all the  </a:t>
            </a:r>
          </a:p>
          <a:p>
            <a:pPr>
              <a:buClr>
                <a:srgbClr val="FF3300"/>
              </a:buClr>
              <a:buFont typeface="Wingdings" pitchFamily="2" charset="2"/>
              <a:buNone/>
            </a:pPr>
            <a:r>
              <a:rPr lang="en-US" altLang="zh-CN" sz="2400" dirty="0" smtClean="0"/>
              <a:t>     advantages of plasmids and producing particles containing single-stranded DNA in an easily obtainable form.</a:t>
            </a:r>
          </a:p>
          <a:p>
            <a:pPr>
              <a:spcBef>
                <a:spcPct val="50000"/>
              </a:spcBef>
              <a:buClr>
                <a:srgbClr val="FF3300"/>
              </a:buClr>
              <a:buFont typeface="Wingdings" pitchFamily="2" charset="2"/>
              <a:buChar char="l"/>
            </a:pPr>
            <a:endParaRPr lang="en-US" altLang="zh-CN" b="1" dirty="0" smtClean="0"/>
          </a:p>
          <a:p>
            <a:pPr>
              <a:spcBef>
                <a:spcPct val="50000"/>
              </a:spcBef>
              <a:buClr>
                <a:srgbClr val="FF3300"/>
              </a:buClr>
              <a:buFont typeface="Wingdings" pitchFamily="2" charset="2"/>
              <a:buChar char="l"/>
            </a:pPr>
            <a:endParaRPr lang="zh-CN" altLang="en-US" b="1" dirty="0">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M13 Phage vectors </a:t>
            </a:r>
            <a:endParaRPr lang="en-US" dirty="0"/>
          </a:p>
        </p:txBody>
      </p:sp>
      <p:sp>
        <p:nvSpPr>
          <p:cNvPr id="3" name="Rectangle 2"/>
          <p:cNvSpPr/>
          <p:nvPr/>
        </p:nvSpPr>
        <p:spPr>
          <a:xfrm>
            <a:off x="1143000" y="1720840"/>
            <a:ext cx="7467600" cy="4524315"/>
          </a:xfrm>
          <a:prstGeom prst="rect">
            <a:avLst/>
          </a:prstGeom>
        </p:spPr>
        <p:txBody>
          <a:bodyPr wrap="square">
            <a:spAutoFit/>
          </a:bodyPr>
          <a:lstStyle/>
          <a:p>
            <a:pPr>
              <a:buFont typeface="Wingdings" pitchFamily="2" charset="2"/>
              <a:buChar char="v"/>
            </a:pPr>
            <a:r>
              <a:rPr lang="en-US" sz="2400" dirty="0" smtClean="0"/>
              <a:t>M13 is a filamentous </a:t>
            </a:r>
            <a:r>
              <a:rPr lang="en-US" sz="2400" dirty="0" err="1" smtClean="0"/>
              <a:t>bacteriophage</a:t>
            </a:r>
            <a:r>
              <a:rPr lang="en-US" sz="2400" dirty="0" smtClean="0"/>
              <a:t> of E. coli and contains a single stranded circular DNA of 7.2 kb.</a:t>
            </a:r>
          </a:p>
          <a:p>
            <a:pPr>
              <a:buFont typeface="Wingdings" pitchFamily="2" charset="2"/>
              <a:buChar char="v"/>
            </a:pPr>
            <a:r>
              <a:rPr lang="en-US" sz="2400" dirty="0" smtClean="0"/>
              <a:t> A series of vectors (M13 mp series) have been developed from this phage. </a:t>
            </a:r>
          </a:p>
          <a:p>
            <a:pPr>
              <a:buFont typeface="Wingdings" pitchFamily="2" charset="2"/>
              <a:buChar char="v"/>
            </a:pPr>
            <a:r>
              <a:rPr lang="en-US" sz="2400" dirty="0" smtClean="0"/>
              <a:t>These vectors have a </a:t>
            </a:r>
            <a:r>
              <a:rPr lang="en-US" sz="2400" dirty="0" err="1" smtClean="0"/>
              <a:t>polylinker</a:t>
            </a:r>
            <a:r>
              <a:rPr lang="en-US" sz="2400" dirty="0" smtClean="0"/>
              <a:t> with unique restriction enzyme sites in </a:t>
            </a:r>
            <a:r>
              <a:rPr lang="en-US" sz="2400" dirty="0" err="1" smtClean="0"/>
              <a:t>lac</a:t>
            </a:r>
            <a:r>
              <a:rPr lang="en-US" sz="2400" dirty="0" smtClean="0"/>
              <a:t> Z gene that complements host (e.g. JM 103 or JM 104).</a:t>
            </a:r>
          </a:p>
          <a:p>
            <a:pPr>
              <a:buFont typeface="Wingdings" pitchFamily="2" charset="2"/>
              <a:buChar char="v"/>
            </a:pPr>
            <a:r>
              <a:rPr lang="en-US" sz="2400" dirty="0" smtClean="0"/>
              <a:t> Screening of recombinants is done based on formation of blue/white plaques.</a:t>
            </a:r>
          </a:p>
          <a:p>
            <a:pPr>
              <a:buFont typeface="Wingdings" pitchFamily="2" charset="2"/>
              <a:buChar char="v"/>
            </a:pPr>
            <a:r>
              <a:rPr lang="en-US" sz="2400" dirty="0" smtClean="0"/>
              <a:t> M13 vectors are used for obtaining sufficient quantity of DNA for sequencing by Sanger's </a:t>
            </a:r>
            <a:r>
              <a:rPr lang="en-US" sz="2400" dirty="0" err="1" smtClean="0"/>
              <a:t>dideoxy</a:t>
            </a:r>
            <a:r>
              <a:rPr lang="en-US" sz="2400" dirty="0" smtClean="0"/>
              <a:t> chain termination method. </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838200"/>
          <a:ext cx="8229600" cy="5807076"/>
        </p:xfrm>
        <a:graphic>
          <a:graphicData uri="http://schemas.openxmlformats.org/drawingml/2006/table">
            <a:tbl>
              <a:tblPr/>
              <a:tblGrid>
                <a:gridCol w="2743200"/>
                <a:gridCol w="2743200"/>
                <a:gridCol w="2743200"/>
              </a:tblGrid>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Tahoma" pitchFamily="34" charset="0"/>
                        </a:rPr>
                        <a:t>Vector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Tahoma" pitchFamily="34" charset="0"/>
                        </a:rPr>
                        <a:t>Host cell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Tahoma" pitchFamily="34" charset="0"/>
                        </a:rPr>
                        <a:t>Insert capacity (kb)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Plasmid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1" u="none" strike="noStrike" cap="none" normalizeH="0" baseline="0" smtClean="0">
                          <a:ln>
                            <a:noFill/>
                          </a:ln>
                          <a:solidFill>
                            <a:schemeClr val="tx1"/>
                          </a:solidFill>
                          <a:effectLst/>
                          <a:latin typeface="Tahoma" pitchFamily="34" charset="0"/>
                        </a:rPr>
                        <a:t>E. coli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0.1-10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smtClean="0">
                          <a:ln>
                            <a:noFill/>
                          </a:ln>
                          <a:solidFill>
                            <a:schemeClr val="tx1"/>
                          </a:solidFill>
                          <a:effectLst/>
                          <a:latin typeface="Tahoma" pitchFamily="34" charset="0"/>
                        </a:rPr>
                        <a:t>Bacteriophage</a:t>
                      </a:r>
                      <a:r>
                        <a:rPr kumimoji="0" lang="en-US" sz="2000" b="0" i="0" u="none" strike="noStrike" cap="none" normalizeH="0" baseline="0" dirty="0" smtClean="0">
                          <a:ln>
                            <a:noFill/>
                          </a:ln>
                          <a:solidFill>
                            <a:schemeClr val="tx1"/>
                          </a:solidFill>
                          <a:effectLst/>
                          <a:latin typeface="Tahoma" pitchFamily="34" charset="0"/>
                        </a:rPr>
                        <a:t> </a:t>
                      </a:r>
                      <a:r>
                        <a:rPr kumimoji="0" lang="en-US" sz="2000" b="0" i="0" u="none" strike="noStrike" cap="none" normalizeH="0" baseline="0" dirty="0" smtClean="0">
                          <a:ln>
                            <a:noFill/>
                          </a:ln>
                          <a:solidFill>
                            <a:schemeClr val="tx1"/>
                          </a:solidFill>
                          <a:effectLst/>
                          <a:latin typeface="Symbol" pitchFamily="18" charset="2"/>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Tahoma" pitchFamily="34" charset="0"/>
                        </a:rPr>
                        <a:t>E. coli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smtClean="0">
                          <a:ln>
                            <a:noFill/>
                          </a:ln>
                          <a:solidFill>
                            <a:schemeClr val="tx1"/>
                          </a:solidFill>
                          <a:effectLst/>
                          <a:latin typeface="Tahoma" pitchFamily="34" charset="0"/>
                        </a:rPr>
                        <a:t>Cosmid</a:t>
                      </a: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Tahoma" pitchFamily="34" charset="0"/>
                        </a:rPr>
                        <a:t>E. coli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35-45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Bacteriophage P1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Tahoma" pitchFamily="34" charset="0"/>
                        </a:rPr>
                        <a:t>E. coli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80-100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BAC (bacterial artificial chromosome)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Tahoma" pitchFamily="34" charset="0"/>
                        </a:rPr>
                        <a:t>E. coli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50-300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P1 bacteriophage-derived 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Tahoma" pitchFamily="34" charset="0"/>
                        </a:rPr>
                        <a:t>E. coli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100-300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YAC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Yeast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100-2,000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Human 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Cultured human cells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&gt;2,000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457200" y="381000"/>
            <a:ext cx="7772400" cy="461665"/>
          </a:xfrm>
          <a:prstGeom prst="rect">
            <a:avLst/>
          </a:prstGeom>
          <a:noFill/>
        </p:spPr>
        <p:txBody>
          <a:bodyPr wrap="square" rtlCol="0">
            <a:spAutoFit/>
          </a:bodyPr>
          <a:lstStyle/>
          <a:p>
            <a:r>
              <a:rPr lang="en-US" sz="2400" dirty="0" smtClean="0"/>
              <a:t>Cloning vectors and their insert capacities</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514600" y="609601"/>
            <a:ext cx="4419600" cy="3862388"/>
          </a:xfrm>
          <a:prstGeom prst="rect">
            <a:avLst/>
          </a:prstGeom>
          <a:noFill/>
          <a:ln w="9525">
            <a:noFill/>
            <a:miter lim="800000"/>
            <a:headEnd/>
            <a:tailEnd/>
          </a:ln>
          <a:effectLst/>
        </p:spPr>
      </p:pic>
      <p:sp>
        <p:nvSpPr>
          <p:cNvPr id="4" name="Rectangle 3"/>
          <p:cNvSpPr/>
          <p:nvPr/>
        </p:nvSpPr>
        <p:spPr>
          <a:xfrm>
            <a:off x="990600" y="4953000"/>
            <a:ext cx="7391400" cy="1569660"/>
          </a:xfrm>
          <a:prstGeom prst="rect">
            <a:avLst/>
          </a:prstGeom>
        </p:spPr>
        <p:txBody>
          <a:bodyPr wrap="square">
            <a:spAutoFit/>
          </a:bodyPr>
          <a:lstStyle/>
          <a:p>
            <a:r>
              <a:rPr lang="en-US" sz="2400" b="1" dirty="0" smtClean="0"/>
              <a:t>A typical </a:t>
            </a:r>
            <a:r>
              <a:rPr lang="en-US" sz="2400" b="1" dirty="0" err="1" smtClean="0"/>
              <a:t>cosmid</a:t>
            </a:r>
            <a:endParaRPr lang="en-US" sz="2400" b="1" dirty="0" smtClean="0"/>
          </a:p>
          <a:p>
            <a:r>
              <a:rPr lang="en-US" sz="2400" dirty="0" smtClean="0"/>
              <a:t>pJB8 is 5.4 </a:t>
            </a:r>
            <a:r>
              <a:rPr lang="en-US" sz="2400" dirty="0" smtClean="0">
                <a:hlinkClick r:id="rId3"/>
              </a:rPr>
              <a:t>kb</a:t>
            </a:r>
            <a:r>
              <a:rPr lang="en-US" sz="2400" dirty="0" smtClean="0"/>
              <a:t> in size and carries the </a:t>
            </a:r>
            <a:r>
              <a:rPr lang="en-US" sz="2400" dirty="0" err="1" smtClean="0"/>
              <a:t>ampicillin</a:t>
            </a:r>
            <a:r>
              <a:rPr lang="en-US" sz="2400" dirty="0" smtClean="0"/>
              <a:t>-resistance gene (</a:t>
            </a:r>
            <a:r>
              <a:rPr lang="en-US" sz="2400" i="1" dirty="0" smtClean="0"/>
              <a:t>amp</a:t>
            </a:r>
            <a:r>
              <a:rPr lang="en-US" sz="2400" dirty="0" smtClean="0"/>
              <a:t> </a:t>
            </a:r>
            <a:r>
              <a:rPr lang="en-US" sz="2400" i="1" baseline="30000" dirty="0" smtClean="0"/>
              <a:t>R</a:t>
            </a:r>
            <a:r>
              <a:rPr lang="en-US" sz="2400" dirty="0" smtClean="0"/>
              <a:t>), a segment of λ DNA containing the </a:t>
            </a:r>
            <a:r>
              <a:rPr lang="en-US" sz="2400" i="1" dirty="0" err="1" smtClean="0"/>
              <a:t>cos</a:t>
            </a:r>
            <a:r>
              <a:rPr lang="en-US" sz="2400" dirty="0" smtClean="0"/>
              <a:t> site, and an </a:t>
            </a:r>
            <a:r>
              <a:rPr lang="en-US" sz="2400" i="1" dirty="0" smtClean="0"/>
              <a:t>Escherichia coli</a:t>
            </a:r>
            <a:r>
              <a:rPr lang="en-US" sz="2400" dirty="0" smtClean="0"/>
              <a:t> origin of replication (</a:t>
            </a:r>
            <a:r>
              <a:rPr lang="en-US" sz="2400" dirty="0" err="1" smtClean="0"/>
              <a:t>ori</a:t>
            </a:r>
            <a:r>
              <a:rPr lang="en-US" sz="2400"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cosmid</a:t>
            </a:r>
            <a:r>
              <a:rPr lang="en-US" dirty="0" smtClean="0"/>
              <a:t> vector</a:t>
            </a:r>
            <a:endParaRPr lang="en-US" dirty="0"/>
          </a:p>
        </p:txBody>
      </p:sp>
      <p:sp>
        <p:nvSpPr>
          <p:cNvPr id="3" name="Rectangle 2"/>
          <p:cNvSpPr/>
          <p:nvPr/>
        </p:nvSpPr>
        <p:spPr>
          <a:xfrm>
            <a:off x="990600" y="1859340"/>
            <a:ext cx="7162800" cy="3416320"/>
          </a:xfrm>
          <a:prstGeom prst="rect">
            <a:avLst/>
          </a:prstGeom>
        </p:spPr>
        <p:txBody>
          <a:bodyPr wrap="square">
            <a:spAutoFit/>
          </a:bodyPr>
          <a:lstStyle/>
          <a:p>
            <a:r>
              <a:rPr lang="en-US" sz="2400" dirty="0" smtClean="0"/>
              <a:t>The </a:t>
            </a:r>
            <a:r>
              <a:rPr lang="en-US" sz="2400" dirty="0" err="1" smtClean="0"/>
              <a:t>cosmid</a:t>
            </a:r>
            <a:r>
              <a:rPr lang="en-US" sz="2400" dirty="0" smtClean="0"/>
              <a:t> vector is a combination of the plasmid and </a:t>
            </a:r>
            <a:r>
              <a:rPr lang="en-US" sz="2400" dirty="0" err="1" smtClean="0"/>
              <a:t>bacteriophage</a:t>
            </a:r>
            <a:r>
              <a:rPr lang="en-US" sz="2400" dirty="0" smtClean="0"/>
              <a:t> lambda. It is small (5-7 kb) circular DNA containing an origin for DNA replication (</a:t>
            </a:r>
            <a:r>
              <a:rPr lang="en-US" sz="2400" i="1" dirty="0" err="1" smtClean="0"/>
              <a:t>ori</a:t>
            </a:r>
            <a:r>
              <a:rPr lang="en-US" sz="2400" i="1" dirty="0" smtClean="0"/>
              <a:t>), selectable markers and restriction sites from plasmid plus a sequence from lambda needed for packaging the DNA (</a:t>
            </a:r>
            <a:r>
              <a:rPr lang="en-US" sz="2400" i="1" dirty="0" err="1" smtClean="0"/>
              <a:t>cos</a:t>
            </a:r>
            <a:r>
              <a:rPr lang="en-US" sz="2400" i="1" dirty="0" smtClean="0"/>
              <a:t> site). </a:t>
            </a:r>
            <a:r>
              <a:rPr lang="en-US" sz="2400" i="1" dirty="0" err="1" smtClean="0"/>
              <a:t>Cosmids</a:t>
            </a:r>
            <a:r>
              <a:rPr lang="en-US" sz="2400" i="1" dirty="0" smtClean="0"/>
              <a:t> may be used to clone large DNA molecules of up to 45 kb. They also have high transformation efficiency. Some examples of </a:t>
            </a:r>
            <a:r>
              <a:rPr lang="en-US" sz="2400" i="1" dirty="0" err="1" smtClean="0"/>
              <a:t>cosmid</a:t>
            </a:r>
            <a:r>
              <a:rPr lang="en-US" sz="2400" i="1" dirty="0" smtClean="0"/>
              <a:t> vectors include </a:t>
            </a:r>
            <a:r>
              <a:rPr lang="en-US" sz="2400" i="1" dirty="0" err="1" smtClean="0"/>
              <a:t>pJB</a:t>
            </a:r>
            <a:r>
              <a:rPr lang="en-US" sz="2400" i="1" dirty="0" smtClean="0"/>
              <a:t>, PWE and </a:t>
            </a:r>
            <a:r>
              <a:rPr lang="en-US" sz="2400" i="1" dirty="0" err="1" smtClean="0"/>
              <a:t>SuperCos</a:t>
            </a:r>
            <a:r>
              <a:rPr lang="en-US" sz="2400" i="1" dirty="0" smtClean="0"/>
              <a:t> series.</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752600" y="981075"/>
            <a:ext cx="5638800" cy="48958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28342"/>
            <a:ext cx="7543800" cy="4893647"/>
          </a:xfrm>
          <a:prstGeom prst="rect">
            <a:avLst/>
          </a:prstGeom>
        </p:spPr>
        <p:txBody>
          <a:bodyPr wrap="square">
            <a:spAutoFit/>
          </a:bodyPr>
          <a:lstStyle/>
          <a:p>
            <a:r>
              <a:rPr lang="en-US" sz="2400" b="1" i="1" dirty="0" smtClean="0"/>
              <a:t>Vectors for cloning in yeast </a:t>
            </a:r>
          </a:p>
          <a:p>
            <a:r>
              <a:rPr lang="en-US" sz="2400" dirty="0" smtClean="0"/>
              <a:t>The discovery of a 2μm plasmid in most strains of </a:t>
            </a:r>
            <a:r>
              <a:rPr lang="en-US" sz="2400" i="1" dirty="0" err="1" smtClean="0"/>
              <a:t>Saccharomyces</a:t>
            </a:r>
            <a:r>
              <a:rPr lang="en-US" sz="2400" i="1" dirty="0" smtClean="0"/>
              <a:t> </a:t>
            </a:r>
            <a:r>
              <a:rPr lang="en-US" sz="2400" i="1" dirty="0" err="1" smtClean="0"/>
              <a:t>cerevisiae</a:t>
            </a:r>
            <a:r>
              <a:rPr lang="en-US" sz="2400" i="1" dirty="0" smtClean="0"/>
              <a:t> led to the development of cloning vectors in yeast. The 2μm plasmid is 6 kb in size. It is present in 50-100 copies per cell. A number of shuttle vectors based on 2μm plasmid and bacterial plasmids have been constructed which can replicate either in </a:t>
            </a:r>
            <a:r>
              <a:rPr lang="en-US" sz="2400" i="1" dirty="0" err="1" smtClean="0"/>
              <a:t>E.coli</a:t>
            </a:r>
            <a:r>
              <a:rPr lang="en-US" sz="2400" i="1" dirty="0" smtClean="0"/>
              <a:t> or yeast. Yeast plasmid vectors are of four types, yeast </a:t>
            </a:r>
            <a:r>
              <a:rPr lang="en-US" sz="2400" i="1" dirty="0" err="1" smtClean="0"/>
              <a:t>episomal</a:t>
            </a:r>
            <a:r>
              <a:rPr lang="en-US" sz="2400" i="1" dirty="0" smtClean="0"/>
              <a:t> plasmids (</a:t>
            </a:r>
            <a:r>
              <a:rPr lang="en-US" sz="2400" i="1" dirty="0" err="1" smtClean="0"/>
              <a:t>YEps</a:t>
            </a:r>
            <a:r>
              <a:rPr lang="en-US" sz="2400" i="1" dirty="0" smtClean="0"/>
              <a:t>), yeast integrative plasmids (</a:t>
            </a:r>
            <a:r>
              <a:rPr lang="en-US" sz="2400" i="1" dirty="0" err="1" smtClean="0"/>
              <a:t>YIps</a:t>
            </a:r>
            <a:r>
              <a:rPr lang="en-US" sz="2400" i="1" dirty="0" smtClean="0"/>
              <a:t>) yeast </a:t>
            </a:r>
            <a:r>
              <a:rPr lang="en-US" sz="2400" i="1" dirty="0" err="1" smtClean="0"/>
              <a:t>replicative</a:t>
            </a:r>
            <a:r>
              <a:rPr lang="en-US" sz="2400" i="1" dirty="0" smtClean="0"/>
              <a:t> plasmids (</a:t>
            </a:r>
            <a:r>
              <a:rPr lang="en-US" sz="2400" i="1" dirty="0" err="1" smtClean="0"/>
              <a:t>YRps</a:t>
            </a:r>
            <a:r>
              <a:rPr lang="en-US" sz="2400" i="1" dirty="0" smtClean="0"/>
              <a:t>) and yeast </a:t>
            </a:r>
            <a:r>
              <a:rPr lang="en-US" sz="2400" i="1" dirty="0" err="1" smtClean="0"/>
              <a:t>centromeric</a:t>
            </a:r>
            <a:r>
              <a:rPr lang="en-US" sz="2400" i="1" dirty="0" smtClean="0"/>
              <a:t> plasmids (</a:t>
            </a:r>
            <a:r>
              <a:rPr lang="en-US" sz="2400" i="1" dirty="0" err="1" smtClean="0"/>
              <a:t>Ycps</a:t>
            </a:r>
            <a:r>
              <a:rPr lang="en-US" sz="2400" i="1" dirty="0" smtClean="0"/>
              <a:t>). In addition to plasmid vectors, yeast artificial chromosomes (YACs) are also used as vectors for cloning large pieces of DNA. </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05800" cy="5693866"/>
          </a:xfrm>
          <a:prstGeom prst="rect">
            <a:avLst/>
          </a:prstGeom>
        </p:spPr>
        <p:txBody>
          <a:bodyPr wrap="square">
            <a:spAutoFit/>
          </a:bodyPr>
          <a:lstStyle/>
          <a:p>
            <a:r>
              <a:rPr lang="en-US" sz="2800" i="1" dirty="0" err="1" smtClean="0"/>
              <a:t>i</a:t>
            </a:r>
            <a:r>
              <a:rPr lang="en-US" sz="2800" i="1" dirty="0" smtClean="0"/>
              <a:t>) Yeast </a:t>
            </a:r>
            <a:r>
              <a:rPr lang="en-US" sz="2800" i="1" dirty="0" err="1" smtClean="0"/>
              <a:t>episomal</a:t>
            </a:r>
            <a:r>
              <a:rPr lang="en-US" sz="2800" i="1" dirty="0" smtClean="0"/>
              <a:t> plasmids (</a:t>
            </a:r>
            <a:r>
              <a:rPr lang="en-US" sz="2800" i="1" dirty="0" err="1" smtClean="0"/>
              <a:t>YEps</a:t>
            </a:r>
            <a:r>
              <a:rPr lang="en-US" sz="2800" i="1" dirty="0" smtClean="0"/>
              <a:t>) </a:t>
            </a:r>
          </a:p>
          <a:p>
            <a:r>
              <a:rPr lang="en-US" sz="2800" dirty="0" smtClean="0"/>
              <a:t>These are derived from 2μm plasmid. Some </a:t>
            </a:r>
            <a:r>
              <a:rPr lang="en-US" sz="2800" dirty="0" err="1" smtClean="0"/>
              <a:t>YEps</a:t>
            </a:r>
            <a:r>
              <a:rPr lang="en-US" sz="2800" dirty="0" smtClean="0"/>
              <a:t> contain the entire 2μm plasmid; others include just the 2μm origin of replication. An example of latter type is YEp13. It is a shuttle vector and can be replicated both in </a:t>
            </a:r>
            <a:r>
              <a:rPr lang="en-US" sz="2800" i="1" dirty="0" err="1" smtClean="0"/>
              <a:t>E.coli</a:t>
            </a:r>
            <a:r>
              <a:rPr lang="en-US" sz="2800" i="1" dirty="0" smtClean="0"/>
              <a:t> and yeast. It contains 2μm origin of replication, yeast gene leu2 as selectable marker and entire sequence of pBR322.The leu2 gene codes for an enzyme involved in biosynthesis of amino acid </a:t>
            </a:r>
            <a:r>
              <a:rPr lang="en-US" sz="2800" i="1" dirty="0" err="1" smtClean="0"/>
              <a:t>leucine</a:t>
            </a:r>
            <a:r>
              <a:rPr lang="en-US" sz="2800" i="1" dirty="0" smtClean="0"/>
              <a:t>. </a:t>
            </a:r>
          </a:p>
          <a:p>
            <a:r>
              <a:rPr lang="en-US" sz="2800" dirty="0" err="1" smtClean="0"/>
              <a:t>YEps</a:t>
            </a:r>
            <a:r>
              <a:rPr lang="en-US" sz="2800" dirty="0" smtClean="0"/>
              <a:t> may replicate autonomously or integrate in one of the yeast chromosomes by homologous recombination. They have high transformation frequency of 10,000 to 100,000 </a:t>
            </a:r>
            <a:r>
              <a:rPr lang="en-US" sz="2800" dirty="0" err="1" smtClean="0"/>
              <a:t>transformants</a:t>
            </a:r>
            <a:r>
              <a:rPr lang="en-US" sz="2800" dirty="0" smtClean="0"/>
              <a:t>/ </a:t>
            </a:r>
            <a:r>
              <a:rPr lang="en-US" sz="2800" dirty="0" err="1" smtClean="0"/>
              <a:t>μg</a:t>
            </a:r>
            <a:r>
              <a:rPr lang="en-US" sz="2800" dirty="0" smtClean="0"/>
              <a:t> DNA. </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019175" y="523875"/>
            <a:ext cx="7105650" cy="58102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8229600" cy="4401205"/>
          </a:xfrm>
          <a:prstGeom prst="rect">
            <a:avLst/>
          </a:prstGeom>
        </p:spPr>
        <p:txBody>
          <a:bodyPr wrap="square">
            <a:spAutoFit/>
          </a:bodyPr>
          <a:lstStyle/>
          <a:p>
            <a:r>
              <a:rPr lang="en-US" sz="2800" i="1" dirty="0" smtClean="0"/>
              <a:t>ii) Yeast integrative plasmids (</a:t>
            </a:r>
            <a:r>
              <a:rPr lang="en-US" sz="2800" i="1" dirty="0" err="1" smtClean="0"/>
              <a:t>YIps</a:t>
            </a:r>
            <a:r>
              <a:rPr lang="en-US" sz="2800" i="1" dirty="0" smtClean="0"/>
              <a:t>) </a:t>
            </a:r>
          </a:p>
          <a:p>
            <a:r>
              <a:rPr lang="en-US" sz="2800" dirty="0" smtClean="0"/>
              <a:t>These are basically bacterial plasmids carrying a yeast gene. YIp5 is an example of yeast integrative plasmid. It has </a:t>
            </a:r>
            <a:r>
              <a:rPr lang="en-US" sz="2800" i="1" dirty="0" smtClean="0"/>
              <a:t>ura3 gene inserted in pBR322. The gene ura3 codes for an enzyme involved in biosynthesis of </a:t>
            </a:r>
            <a:r>
              <a:rPr lang="en-US" sz="2800" i="1" dirty="0" err="1" smtClean="0"/>
              <a:t>pyrimidine</a:t>
            </a:r>
            <a:r>
              <a:rPr lang="en-US" sz="2800" i="1" dirty="0" smtClean="0"/>
              <a:t> nucleotides and acts as selectable marker. The plasmid cannot replicate autonomously as it lacks 2μm origin of replication and survives by integrating in yeast chromosomal DNA. They have very low transformation frequency, less than 100 </a:t>
            </a:r>
            <a:r>
              <a:rPr lang="en-US" sz="2800" i="1" dirty="0" err="1" smtClean="0"/>
              <a:t>transformants</a:t>
            </a:r>
            <a:r>
              <a:rPr lang="en-US" sz="2800" i="1" dirty="0" smtClean="0"/>
              <a:t>/ </a:t>
            </a:r>
            <a:r>
              <a:rPr lang="en-US" sz="2800" i="1" dirty="0" err="1" smtClean="0"/>
              <a:t>μg</a:t>
            </a:r>
            <a:r>
              <a:rPr lang="en-US" sz="2800" i="1" dirty="0" smtClean="0"/>
              <a:t> DNA.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Bacterial vectors </a:t>
            </a:r>
          </a:p>
        </p:txBody>
      </p:sp>
      <p:sp>
        <p:nvSpPr>
          <p:cNvPr id="3" name="Rectangle 2"/>
          <p:cNvSpPr/>
          <p:nvPr/>
        </p:nvSpPr>
        <p:spPr>
          <a:xfrm>
            <a:off x="914400" y="1905000"/>
            <a:ext cx="7010400" cy="4278094"/>
          </a:xfrm>
          <a:prstGeom prst="rect">
            <a:avLst/>
          </a:prstGeom>
        </p:spPr>
        <p:txBody>
          <a:bodyPr wrap="square">
            <a:spAutoFit/>
          </a:bodyPr>
          <a:lstStyle/>
          <a:p>
            <a:r>
              <a:rPr lang="en-US" sz="2800" i="1" dirty="0" err="1" smtClean="0"/>
              <a:t>E.coli</a:t>
            </a:r>
            <a:r>
              <a:rPr lang="en-US" sz="2800" i="1" dirty="0" smtClean="0"/>
              <a:t> is the most commonly used bacterium for gene cloning though other bacteria such as Bacillus are also used.</a:t>
            </a:r>
          </a:p>
          <a:p>
            <a:r>
              <a:rPr lang="en-US" sz="2800" i="1" dirty="0" smtClean="0"/>
              <a:t> </a:t>
            </a:r>
            <a:r>
              <a:rPr lang="en-US" sz="2400" i="1" dirty="0" smtClean="0"/>
              <a:t>Vectors for cloning in these bacteria are described below: </a:t>
            </a:r>
          </a:p>
          <a:p>
            <a:r>
              <a:rPr lang="en-US" sz="2400" b="1" i="1" dirty="0" smtClean="0"/>
              <a:t>Vectors for cloning in </a:t>
            </a:r>
            <a:r>
              <a:rPr lang="en-US" sz="2400" b="1" i="1" dirty="0" err="1" smtClean="0"/>
              <a:t>E.coli</a:t>
            </a:r>
            <a:r>
              <a:rPr lang="en-US" sz="2400" b="1" i="1" dirty="0" smtClean="0"/>
              <a:t> </a:t>
            </a:r>
          </a:p>
          <a:p>
            <a:r>
              <a:rPr lang="en-US" sz="2800" dirty="0" smtClean="0"/>
              <a:t>A number of vectors are used for cloning in </a:t>
            </a:r>
            <a:r>
              <a:rPr lang="en-US" sz="2800" i="1" dirty="0" err="1" smtClean="0"/>
              <a:t>E.coli</a:t>
            </a:r>
            <a:r>
              <a:rPr lang="en-US" sz="2800" i="1" dirty="0" smtClean="0"/>
              <a:t>. Theses are categorized as plasmids, phages, </a:t>
            </a:r>
            <a:r>
              <a:rPr lang="en-US" sz="2800" i="1" dirty="0" err="1" smtClean="0"/>
              <a:t>cosmids</a:t>
            </a:r>
            <a:r>
              <a:rPr lang="en-US" sz="2800" i="1" dirty="0" smtClean="0"/>
              <a:t>, </a:t>
            </a:r>
            <a:r>
              <a:rPr lang="en-US" sz="2800" i="1" dirty="0" err="1" smtClean="0"/>
              <a:t>phagemids</a:t>
            </a:r>
            <a:r>
              <a:rPr lang="en-US" sz="2800" i="1" dirty="0" smtClean="0"/>
              <a:t> and bacterial artificial chromosomes. </a:t>
            </a: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51344"/>
            <a:ext cx="7086600" cy="5632311"/>
          </a:xfrm>
          <a:prstGeom prst="rect">
            <a:avLst/>
          </a:prstGeom>
        </p:spPr>
        <p:txBody>
          <a:bodyPr wrap="square">
            <a:spAutoFit/>
          </a:bodyPr>
          <a:lstStyle/>
          <a:p>
            <a:r>
              <a:rPr lang="en-US" sz="2400" i="1" dirty="0" smtClean="0"/>
              <a:t>iii) Yeast </a:t>
            </a:r>
            <a:r>
              <a:rPr lang="en-US" sz="2400" i="1" dirty="0" err="1" smtClean="0"/>
              <a:t>replicative</a:t>
            </a:r>
            <a:r>
              <a:rPr lang="en-US" sz="2400" i="1" dirty="0" smtClean="0"/>
              <a:t> plasmids (</a:t>
            </a:r>
            <a:r>
              <a:rPr lang="en-US" sz="2400" i="1" dirty="0" err="1" smtClean="0"/>
              <a:t>YRps</a:t>
            </a:r>
            <a:r>
              <a:rPr lang="en-US" sz="2400" i="1" dirty="0" smtClean="0"/>
              <a:t>) </a:t>
            </a:r>
          </a:p>
          <a:p>
            <a:r>
              <a:rPr lang="en-US" sz="2400" dirty="0" smtClean="0"/>
              <a:t>They carry a part of chromosomal DNA with an origin of replication and one or two selectable markers and are capable of independent replication. They have transformation frequency between 1000 and 10,000 </a:t>
            </a:r>
            <a:r>
              <a:rPr lang="en-US" sz="2400" dirty="0" err="1" smtClean="0"/>
              <a:t>transformants</a:t>
            </a:r>
            <a:r>
              <a:rPr lang="en-US" sz="2400" dirty="0" smtClean="0"/>
              <a:t>/ </a:t>
            </a:r>
            <a:r>
              <a:rPr lang="en-US" sz="2400" dirty="0" err="1" smtClean="0"/>
              <a:t>μg</a:t>
            </a:r>
            <a:r>
              <a:rPr lang="en-US" sz="2400" dirty="0" smtClean="0"/>
              <a:t> DNA. </a:t>
            </a:r>
          </a:p>
          <a:p>
            <a:r>
              <a:rPr lang="en-US" sz="2400" i="1" dirty="0" smtClean="0"/>
              <a:t>iv) Yeast </a:t>
            </a:r>
            <a:r>
              <a:rPr lang="en-US" sz="2400" i="1" dirty="0" err="1" smtClean="0"/>
              <a:t>centromeric</a:t>
            </a:r>
            <a:r>
              <a:rPr lang="en-US" sz="2400" i="1" dirty="0" smtClean="0"/>
              <a:t> plasmids (</a:t>
            </a:r>
            <a:r>
              <a:rPr lang="en-US" sz="2400" i="1" dirty="0" err="1" smtClean="0"/>
              <a:t>YCps</a:t>
            </a:r>
            <a:r>
              <a:rPr lang="en-US" sz="2400" i="1" dirty="0" smtClean="0"/>
              <a:t>) </a:t>
            </a:r>
          </a:p>
          <a:p>
            <a:r>
              <a:rPr lang="en-US" sz="2400" dirty="0" smtClean="0"/>
              <a:t>These are shuttle vectors that behave as small chromosomes and replicate only once during each cell </a:t>
            </a:r>
            <a:r>
              <a:rPr lang="en-US" sz="2400" dirty="0" err="1" smtClean="0"/>
              <a:t>divison</a:t>
            </a:r>
            <a:r>
              <a:rPr lang="en-US" sz="2400" dirty="0" smtClean="0"/>
              <a:t>. They contain </a:t>
            </a:r>
            <a:r>
              <a:rPr lang="en-US" sz="2400" dirty="0" err="1" smtClean="0"/>
              <a:t>i</a:t>
            </a:r>
            <a:r>
              <a:rPr lang="en-US" sz="2400" dirty="0" smtClean="0"/>
              <a:t>) origin of replication called ARS sequence , ii) CEN sequence (for proper segregation of chromosomes) and iii) a selectable marker such as </a:t>
            </a:r>
            <a:r>
              <a:rPr lang="en-US" sz="2400" i="1" dirty="0" smtClean="0"/>
              <a:t>leu2 from yeast and sequences from bacterial plasmid having </a:t>
            </a:r>
            <a:r>
              <a:rPr lang="en-US" sz="2400" i="1" dirty="0" err="1" smtClean="0"/>
              <a:t>ori</a:t>
            </a:r>
            <a:r>
              <a:rPr lang="en-US" sz="2400" i="1" dirty="0" smtClean="0"/>
              <a:t> region and selectable marker (Ap</a:t>
            </a:r>
            <a:r>
              <a:rPr lang="en-US" sz="2400" i="1" baseline="30000" dirty="0" smtClean="0"/>
              <a:t>r</a:t>
            </a:r>
            <a:r>
              <a:rPr lang="en-US" sz="2400" i="1" dirty="0" smtClean="0"/>
              <a:t>). They are stably maintained at one copy per cell. </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12845"/>
            <a:ext cx="7543800" cy="5632311"/>
          </a:xfrm>
          <a:prstGeom prst="rect">
            <a:avLst/>
          </a:prstGeom>
        </p:spPr>
        <p:txBody>
          <a:bodyPr wrap="square">
            <a:spAutoFit/>
          </a:bodyPr>
          <a:lstStyle/>
          <a:p>
            <a:r>
              <a:rPr lang="en-US" sz="2400" i="1" dirty="0" smtClean="0"/>
              <a:t>v) Yeast Artificial Chromosomes (YACs) </a:t>
            </a:r>
          </a:p>
          <a:p>
            <a:r>
              <a:rPr lang="en-US" sz="2400" dirty="0" smtClean="0"/>
              <a:t>YACs are artificial chromosomes that replicate in yeast cells. Main features of these vectors are: </a:t>
            </a:r>
          </a:p>
          <a:p>
            <a:r>
              <a:rPr lang="en-US" sz="2400" dirty="0" smtClean="0"/>
              <a:t>1. Autonomously replicating sequence (ARS) necessary for the replication in yeast cells (Fig 6). </a:t>
            </a:r>
          </a:p>
          <a:p>
            <a:r>
              <a:rPr lang="en-US" sz="2400" dirty="0" smtClean="0"/>
              <a:t>2. Telomeres (TEL), which are ends of chromosomes involved in the replication and stability of chromosomes. </a:t>
            </a:r>
          </a:p>
          <a:p>
            <a:r>
              <a:rPr lang="en-US" sz="2400" dirty="0" smtClean="0"/>
              <a:t>3. A yeast </a:t>
            </a:r>
            <a:r>
              <a:rPr lang="en-US" sz="2400" dirty="0" err="1" smtClean="0"/>
              <a:t>centromere</a:t>
            </a:r>
            <a:r>
              <a:rPr lang="en-US" sz="2400" dirty="0" smtClean="0"/>
              <a:t> (CEN), required for proper segregation of chromosomes </a:t>
            </a:r>
          </a:p>
          <a:p>
            <a:r>
              <a:rPr lang="en-US" sz="2400" dirty="0" smtClean="0"/>
              <a:t>4. Selectable markers that allow the easy isolation of yeast cells that have taken up the artificial chromosome. </a:t>
            </a:r>
          </a:p>
          <a:p>
            <a:r>
              <a:rPr lang="en-US" sz="2400" dirty="0" smtClean="0"/>
              <a:t>5. Unique RE sites. </a:t>
            </a:r>
          </a:p>
          <a:p>
            <a:endParaRPr lang="en-US" sz="2400" dirty="0" smtClean="0"/>
          </a:p>
          <a:p>
            <a:r>
              <a:rPr lang="en-US" sz="2400" dirty="0" smtClean="0"/>
              <a:t>YACs are capable of carrying a large DNA fragment (up to 3000 kb), but their transformation efficiency is very low. </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33475" y="700088"/>
            <a:ext cx="6877050" cy="54578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691640"/>
          <a:ext cx="6096000" cy="3474720"/>
        </p:xfrm>
        <a:graphic>
          <a:graphicData uri="http://schemas.openxmlformats.org/drawingml/2006/table">
            <a:tbl>
              <a:tblPr/>
              <a:tblGrid>
                <a:gridCol w="1524000"/>
                <a:gridCol w="1524000"/>
                <a:gridCol w="1524000"/>
                <a:gridCol w="1524000"/>
              </a:tblGrid>
              <a:tr h="0">
                <a:tc>
                  <a:txBody>
                    <a:bodyPr/>
                    <a:lstStyle/>
                    <a:p>
                      <a:pPr fontAlgn="t"/>
                      <a:endParaRPr lang="en-US"/>
                    </a:p>
                  </a:txBody>
                  <a:tcPr>
                    <a:lnL>
                      <a:noFill/>
                    </a:lnL>
                    <a:lnR>
                      <a:noFill/>
                    </a:lnR>
                    <a:lnT>
                      <a:noFill/>
                    </a:lnT>
                    <a:lnB>
                      <a:noFill/>
                    </a:lnB>
                  </a:tcPr>
                </a:tc>
                <a:tc>
                  <a:txBody>
                    <a:bodyPr/>
                    <a:lstStyle/>
                    <a:p>
                      <a:pPr fontAlgn="t"/>
                      <a:endParaRPr lang="en-US"/>
                    </a:p>
                  </a:txBody>
                  <a:tcPr>
                    <a:lnL>
                      <a:noFill/>
                    </a:lnL>
                    <a:lnR>
                      <a:noFill/>
                    </a:lnR>
                    <a:lnT>
                      <a:noFill/>
                    </a:lnT>
                    <a:lnB>
                      <a:noFill/>
                    </a:lnB>
                  </a:tcPr>
                </a:tc>
                <a:tc gridSpan="2">
                  <a:txBody>
                    <a:bodyPr/>
                    <a:lstStyle/>
                    <a:p>
                      <a:pPr algn="ctr" fontAlgn="t"/>
                      <a:r>
                        <a:rPr lang="en-US"/>
                        <a:t>Number of clones*</a:t>
                      </a:r>
                    </a:p>
                  </a:txBody>
                  <a:tcPr>
                    <a:lnL>
                      <a:noFill/>
                    </a:lnL>
                    <a:lnR>
                      <a:noFill/>
                    </a:lnR>
                    <a:lnT>
                      <a:noFill/>
                    </a:lnT>
                    <a:lnB>
                      <a:noFill/>
                    </a:lnB>
                  </a:tcPr>
                </a:tc>
                <a:tc hMerge="1">
                  <a:txBody>
                    <a:bodyPr/>
                    <a:lstStyle/>
                    <a:p>
                      <a:endParaRPr lang="en-US"/>
                    </a:p>
                  </a:txBody>
                  <a:tcPr/>
                </a:tc>
              </a:tr>
              <a:tr h="0">
                <a:tc>
                  <a:txBody>
                    <a:bodyPr/>
                    <a:lstStyle/>
                    <a:p>
                      <a:pPr algn="l" fontAlgn="t"/>
                      <a:r>
                        <a:rPr lang="en-US"/>
                        <a:t>Type of vector</a:t>
                      </a:r>
                    </a:p>
                  </a:txBody>
                  <a:tcPr>
                    <a:lnL>
                      <a:noFill/>
                    </a:lnL>
                    <a:lnR>
                      <a:noFill/>
                    </a:lnR>
                    <a:lnT>
                      <a:noFill/>
                    </a:lnT>
                    <a:lnB>
                      <a:noFill/>
                    </a:lnB>
                  </a:tcPr>
                </a:tc>
                <a:tc>
                  <a:txBody>
                    <a:bodyPr/>
                    <a:lstStyle/>
                    <a:p>
                      <a:pPr algn="l" fontAlgn="t"/>
                      <a:r>
                        <a:rPr lang="en-US"/>
                        <a:t>Insert size (</a:t>
                      </a:r>
                      <a:r>
                        <a:rPr lang="en-US">
                          <a:hlinkClick r:id="rId2"/>
                        </a:rPr>
                        <a:t>kb</a:t>
                      </a:r>
                      <a:r>
                        <a:rPr lang="en-US"/>
                        <a:t>)</a:t>
                      </a:r>
                    </a:p>
                  </a:txBody>
                  <a:tcPr>
                    <a:lnL>
                      <a:noFill/>
                    </a:lnL>
                    <a:lnR>
                      <a:noFill/>
                    </a:lnR>
                    <a:lnT>
                      <a:noFill/>
                    </a:lnT>
                    <a:lnB>
                      <a:noFill/>
                    </a:lnB>
                  </a:tcPr>
                </a:tc>
                <a:tc>
                  <a:txBody>
                    <a:bodyPr/>
                    <a:lstStyle/>
                    <a:p>
                      <a:pPr algn="ctr" fontAlgn="t"/>
                      <a:r>
                        <a:rPr lang="en-US"/>
                        <a:t>P = 95%</a:t>
                      </a:r>
                    </a:p>
                  </a:txBody>
                  <a:tcPr>
                    <a:lnL>
                      <a:noFill/>
                    </a:lnL>
                    <a:lnR>
                      <a:noFill/>
                    </a:lnR>
                    <a:lnT>
                      <a:noFill/>
                    </a:lnT>
                    <a:lnB>
                      <a:noFill/>
                    </a:lnB>
                  </a:tcPr>
                </a:tc>
                <a:tc>
                  <a:txBody>
                    <a:bodyPr/>
                    <a:lstStyle/>
                    <a:p>
                      <a:pPr algn="r" fontAlgn="t"/>
                      <a:r>
                        <a:rPr lang="en-US"/>
                        <a:t>P = 99%</a:t>
                      </a:r>
                    </a:p>
                  </a:txBody>
                  <a:tcPr>
                    <a:lnL>
                      <a:noFill/>
                    </a:lnL>
                    <a:lnR>
                      <a:noFill/>
                    </a:lnR>
                    <a:lnT>
                      <a:noFill/>
                    </a:lnT>
                    <a:lnB>
                      <a:noFill/>
                    </a:lnB>
                  </a:tcPr>
                </a:tc>
              </a:tr>
              <a:tr h="0">
                <a:tc>
                  <a:txBody>
                    <a:bodyPr/>
                    <a:lstStyle/>
                    <a:p>
                      <a:pPr algn="l" fontAlgn="t"/>
                      <a:r>
                        <a:rPr lang="el-GR"/>
                        <a:t>λ </a:t>
                      </a:r>
                      <a:r>
                        <a:rPr lang="en-US"/>
                        <a:t>replacement</a:t>
                      </a:r>
                    </a:p>
                  </a:txBody>
                  <a:tcPr>
                    <a:lnL>
                      <a:noFill/>
                    </a:lnL>
                    <a:lnR>
                      <a:noFill/>
                    </a:lnR>
                    <a:lnT>
                      <a:noFill/>
                    </a:lnT>
                    <a:lnB>
                      <a:noFill/>
                    </a:lnB>
                  </a:tcPr>
                </a:tc>
                <a:tc>
                  <a:txBody>
                    <a:bodyPr/>
                    <a:lstStyle/>
                    <a:p>
                      <a:pPr algn="l" fontAlgn="t"/>
                      <a:r>
                        <a:rPr lang="en-US"/>
                        <a:t>18</a:t>
                      </a:r>
                    </a:p>
                  </a:txBody>
                  <a:tcPr>
                    <a:lnL>
                      <a:noFill/>
                    </a:lnL>
                    <a:lnR>
                      <a:noFill/>
                    </a:lnR>
                    <a:lnT>
                      <a:noFill/>
                    </a:lnT>
                    <a:lnB>
                      <a:noFill/>
                    </a:lnB>
                  </a:tcPr>
                </a:tc>
                <a:tc>
                  <a:txBody>
                    <a:bodyPr/>
                    <a:lstStyle/>
                    <a:p>
                      <a:pPr algn="ctr" fontAlgn="t"/>
                      <a:r>
                        <a:rPr lang="en-US"/>
                        <a:t>532 500</a:t>
                      </a:r>
                    </a:p>
                  </a:txBody>
                  <a:tcPr>
                    <a:lnL>
                      <a:noFill/>
                    </a:lnL>
                    <a:lnR>
                      <a:noFill/>
                    </a:lnR>
                    <a:lnT>
                      <a:noFill/>
                    </a:lnT>
                    <a:lnB>
                      <a:noFill/>
                    </a:lnB>
                  </a:tcPr>
                </a:tc>
                <a:tc>
                  <a:txBody>
                    <a:bodyPr/>
                    <a:lstStyle/>
                    <a:p>
                      <a:pPr algn="r" fontAlgn="t"/>
                      <a:r>
                        <a:rPr lang="en-US"/>
                        <a:t>820 000</a:t>
                      </a:r>
                    </a:p>
                  </a:txBody>
                  <a:tcPr>
                    <a:lnL>
                      <a:noFill/>
                    </a:lnL>
                    <a:lnR>
                      <a:noFill/>
                    </a:lnR>
                    <a:lnT>
                      <a:noFill/>
                    </a:lnT>
                    <a:lnB>
                      <a:noFill/>
                    </a:lnB>
                  </a:tcPr>
                </a:tc>
              </a:tr>
              <a:tr h="0">
                <a:tc>
                  <a:txBody>
                    <a:bodyPr/>
                    <a:lstStyle/>
                    <a:p>
                      <a:pPr algn="l" fontAlgn="t"/>
                      <a:r>
                        <a:rPr lang="en-US">
                          <a:hlinkClick r:id="rId3"/>
                        </a:rPr>
                        <a:t>Cosmid</a:t>
                      </a:r>
                      <a:r>
                        <a:rPr lang="en-US"/>
                        <a:t>, fosmid</a:t>
                      </a:r>
                    </a:p>
                  </a:txBody>
                  <a:tcPr>
                    <a:lnL>
                      <a:noFill/>
                    </a:lnL>
                    <a:lnR>
                      <a:noFill/>
                    </a:lnR>
                    <a:lnT>
                      <a:noFill/>
                    </a:lnT>
                    <a:lnB>
                      <a:noFill/>
                    </a:lnB>
                  </a:tcPr>
                </a:tc>
                <a:tc>
                  <a:txBody>
                    <a:bodyPr/>
                    <a:lstStyle/>
                    <a:p>
                      <a:pPr algn="l" fontAlgn="t"/>
                      <a:r>
                        <a:rPr lang="en-US"/>
                        <a:t>40</a:t>
                      </a:r>
                    </a:p>
                  </a:txBody>
                  <a:tcPr>
                    <a:lnL>
                      <a:noFill/>
                    </a:lnL>
                    <a:lnR>
                      <a:noFill/>
                    </a:lnR>
                    <a:lnT>
                      <a:noFill/>
                    </a:lnT>
                    <a:lnB>
                      <a:noFill/>
                    </a:lnB>
                  </a:tcPr>
                </a:tc>
                <a:tc>
                  <a:txBody>
                    <a:bodyPr/>
                    <a:lstStyle/>
                    <a:p>
                      <a:pPr algn="ctr" fontAlgn="t"/>
                      <a:r>
                        <a:rPr lang="en-US"/>
                        <a:t>240 000</a:t>
                      </a:r>
                    </a:p>
                  </a:txBody>
                  <a:tcPr>
                    <a:lnL>
                      <a:noFill/>
                    </a:lnL>
                    <a:lnR>
                      <a:noFill/>
                    </a:lnR>
                    <a:lnT>
                      <a:noFill/>
                    </a:lnT>
                    <a:lnB>
                      <a:noFill/>
                    </a:lnB>
                  </a:tcPr>
                </a:tc>
                <a:tc>
                  <a:txBody>
                    <a:bodyPr/>
                    <a:lstStyle/>
                    <a:p>
                      <a:pPr algn="r" fontAlgn="t"/>
                      <a:r>
                        <a:rPr lang="en-US"/>
                        <a:t>370 000</a:t>
                      </a:r>
                    </a:p>
                  </a:txBody>
                  <a:tcPr>
                    <a:lnL>
                      <a:noFill/>
                    </a:lnL>
                    <a:lnR>
                      <a:noFill/>
                    </a:lnR>
                    <a:lnT>
                      <a:noFill/>
                    </a:lnT>
                    <a:lnB>
                      <a:noFill/>
                    </a:lnB>
                  </a:tcPr>
                </a:tc>
              </a:tr>
              <a:tr h="0">
                <a:tc>
                  <a:txBody>
                    <a:bodyPr/>
                    <a:lstStyle/>
                    <a:p>
                      <a:pPr algn="l" fontAlgn="t"/>
                      <a:r>
                        <a:rPr lang="en-US"/>
                        <a:t>P1</a:t>
                      </a:r>
                    </a:p>
                  </a:txBody>
                  <a:tcPr>
                    <a:lnL>
                      <a:noFill/>
                    </a:lnL>
                    <a:lnR>
                      <a:noFill/>
                    </a:lnR>
                    <a:lnT>
                      <a:noFill/>
                    </a:lnT>
                    <a:lnB>
                      <a:noFill/>
                    </a:lnB>
                  </a:tcPr>
                </a:tc>
                <a:tc>
                  <a:txBody>
                    <a:bodyPr/>
                    <a:lstStyle/>
                    <a:p>
                      <a:pPr algn="l" fontAlgn="t"/>
                      <a:r>
                        <a:rPr lang="en-US"/>
                        <a:t>125</a:t>
                      </a:r>
                    </a:p>
                  </a:txBody>
                  <a:tcPr>
                    <a:lnL>
                      <a:noFill/>
                    </a:lnL>
                    <a:lnR>
                      <a:noFill/>
                    </a:lnR>
                    <a:lnT>
                      <a:noFill/>
                    </a:lnT>
                    <a:lnB>
                      <a:noFill/>
                    </a:lnB>
                  </a:tcPr>
                </a:tc>
                <a:tc>
                  <a:txBody>
                    <a:bodyPr/>
                    <a:lstStyle/>
                    <a:p>
                      <a:pPr algn="ctr" fontAlgn="t"/>
                      <a:r>
                        <a:rPr lang="en-US"/>
                        <a:t>77 000</a:t>
                      </a:r>
                    </a:p>
                  </a:txBody>
                  <a:tcPr>
                    <a:lnL>
                      <a:noFill/>
                    </a:lnL>
                    <a:lnR>
                      <a:noFill/>
                    </a:lnR>
                    <a:lnT>
                      <a:noFill/>
                    </a:lnT>
                    <a:lnB>
                      <a:noFill/>
                    </a:lnB>
                  </a:tcPr>
                </a:tc>
                <a:tc>
                  <a:txBody>
                    <a:bodyPr/>
                    <a:lstStyle/>
                    <a:p>
                      <a:pPr algn="r" fontAlgn="t"/>
                      <a:r>
                        <a:rPr lang="en-US"/>
                        <a:t>118 000</a:t>
                      </a:r>
                    </a:p>
                  </a:txBody>
                  <a:tcPr>
                    <a:lnL>
                      <a:noFill/>
                    </a:lnL>
                    <a:lnR>
                      <a:noFill/>
                    </a:lnR>
                    <a:lnT>
                      <a:noFill/>
                    </a:lnT>
                    <a:lnB>
                      <a:noFill/>
                    </a:lnB>
                  </a:tcPr>
                </a:tc>
              </a:tr>
              <a:tr h="0">
                <a:tc>
                  <a:txBody>
                    <a:bodyPr/>
                    <a:lstStyle/>
                    <a:p>
                      <a:pPr algn="l" fontAlgn="t"/>
                      <a:r>
                        <a:rPr lang="en-US">
                          <a:hlinkClick r:id="rId4"/>
                        </a:rPr>
                        <a:t>BAC</a:t>
                      </a:r>
                      <a:r>
                        <a:rPr lang="en-US"/>
                        <a:t>, </a:t>
                      </a:r>
                      <a:r>
                        <a:rPr lang="en-US">
                          <a:hlinkClick r:id="rId5"/>
                        </a:rPr>
                        <a:t>PAC</a:t>
                      </a:r>
                      <a:endParaRPr lang="en-US"/>
                    </a:p>
                  </a:txBody>
                  <a:tcPr>
                    <a:lnL>
                      <a:noFill/>
                    </a:lnL>
                    <a:lnR>
                      <a:noFill/>
                    </a:lnR>
                    <a:lnT>
                      <a:noFill/>
                    </a:lnT>
                    <a:lnB>
                      <a:noFill/>
                    </a:lnB>
                  </a:tcPr>
                </a:tc>
                <a:tc>
                  <a:txBody>
                    <a:bodyPr/>
                    <a:lstStyle/>
                    <a:p>
                      <a:pPr algn="l" fontAlgn="t"/>
                      <a:r>
                        <a:rPr lang="en-US"/>
                        <a:t>300</a:t>
                      </a:r>
                    </a:p>
                  </a:txBody>
                  <a:tcPr>
                    <a:lnL>
                      <a:noFill/>
                    </a:lnL>
                    <a:lnR>
                      <a:noFill/>
                    </a:lnR>
                    <a:lnT>
                      <a:noFill/>
                    </a:lnT>
                    <a:lnB>
                      <a:noFill/>
                    </a:lnB>
                  </a:tcPr>
                </a:tc>
                <a:tc>
                  <a:txBody>
                    <a:bodyPr/>
                    <a:lstStyle/>
                    <a:p>
                      <a:pPr algn="ctr" fontAlgn="t"/>
                      <a:r>
                        <a:rPr lang="en-US"/>
                        <a:t>32 000</a:t>
                      </a:r>
                    </a:p>
                  </a:txBody>
                  <a:tcPr>
                    <a:lnL>
                      <a:noFill/>
                    </a:lnL>
                    <a:lnR>
                      <a:noFill/>
                    </a:lnR>
                    <a:lnT>
                      <a:noFill/>
                    </a:lnT>
                    <a:lnB>
                      <a:noFill/>
                    </a:lnB>
                  </a:tcPr>
                </a:tc>
                <a:tc>
                  <a:txBody>
                    <a:bodyPr/>
                    <a:lstStyle/>
                    <a:p>
                      <a:pPr algn="r" fontAlgn="t"/>
                      <a:r>
                        <a:rPr lang="en-US"/>
                        <a:t>50 000</a:t>
                      </a:r>
                    </a:p>
                  </a:txBody>
                  <a:tcPr>
                    <a:lnL>
                      <a:noFill/>
                    </a:lnL>
                    <a:lnR>
                      <a:noFill/>
                    </a:lnR>
                    <a:lnT>
                      <a:noFill/>
                    </a:lnT>
                    <a:lnB>
                      <a:noFill/>
                    </a:lnB>
                  </a:tcPr>
                </a:tc>
              </a:tr>
              <a:tr h="0">
                <a:tc>
                  <a:txBody>
                    <a:bodyPr/>
                    <a:lstStyle/>
                    <a:p>
                      <a:pPr algn="l" fontAlgn="t"/>
                      <a:r>
                        <a:rPr lang="en-US">
                          <a:hlinkClick r:id="rId6"/>
                        </a:rPr>
                        <a:t>YAC</a:t>
                      </a:r>
                      <a:endParaRPr lang="en-US"/>
                    </a:p>
                  </a:txBody>
                  <a:tcPr>
                    <a:lnL>
                      <a:noFill/>
                    </a:lnL>
                    <a:lnR>
                      <a:noFill/>
                    </a:lnR>
                    <a:lnT>
                      <a:noFill/>
                    </a:lnT>
                    <a:lnB>
                      <a:noFill/>
                    </a:lnB>
                  </a:tcPr>
                </a:tc>
                <a:tc>
                  <a:txBody>
                    <a:bodyPr/>
                    <a:lstStyle/>
                    <a:p>
                      <a:pPr algn="l" fontAlgn="t"/>
                      <a:r>
                        <a:rPr lang="en-US"/>
                        <a:t>600</a:t>
                      </a:r>
                    </a:p>
                  </a:txBody>
                  <a:tcPr>
                    <a:lnL>
                      <a:noFill/>
                    </a:lnL>
                    <a:lnR>
                      <a:noFill/>
                    </a:lnR>
                    <a:lnT>
                      <a:noFill/>
                    </a:lnT>
                    <a:lnB>
                      <a:noFill/>
                    </a:lnB>
                  </a:tcPr>
                </a:tc>
                <a:tc>
                  <a:txBody>
                    <a:bodyPr/>
                    <a:lstStyle/>
                    <a:p>
                      <a:pPr algn="ctr" fontAlgn="t"/>
                      <a:r>
                        <a:rPr lang="en-US"/>
                        <a:t>16 000</a:t>
                      </a:r>
                    </a:p>
                  </a:txBody>
                  <a:tcPr>
                    <a:lnL>
                      <a:noFill/>
                    </a:lnL>
                    <a:lnR>
                      <a:noFill/>
                    </a:lnR>
                    <a:lnT>
                      <a:noFill/>
                    </a:lnT>
                    <a:lnB>
                      <a:noFill/>
                    </a:lnB>
                  </a:tcPr>
                </a:tc>
                <a:tc>
                  <a:txBody>
                    <a:bodyPr/>
                    <a:lstStyle/>
                    <a:p>
                      <a:pPr algn="r" fontAlgn="t"/>
                      <a:r>
                        <a:rPr lang="en-US"/>
                        <a:t>24 500</a:t>
                      </a:r>
                    </a:p>
                  </a:txBody>
                  <a:tcPr>
                    <a:lnL>
                      <a:noFill/>
                    </a:lnL>
                    <a:lnR>
                      <a:noFill/>
                    </a:lnR>
                    <a:lnT>
                      <a:noFill/>
                    </a:lnT>
                    <a:lnB>
                      <a:noFill/>
                    </a:lnB>
                  </a:tcPr>
                </a:tc>
              </a:tr>
              <a:tr h="0">
                <a:tc>
                  <a:txBody>
                    <a:bodyPr/>
                    <a:lstStyle/>
                    <a:p>
                      <a:pPr algn="l" fontAlgn="t"/>
                      <a:r>
                        <a:rPr lang="en-US"/>
                        <a:t>Mega-</a:t>
                      </a:r>
                      <a:r>
                        <a:rPr lang="en-US">
                          <a:hlinkClick r:id="rId6"/>
                        </a:rPr>
                        <a:t>YAC</a:t>
                      </a:r>
                      <a:endParaRPr lang="en-US"/>
                    </a:p>
                  </a:txBody>
                  <a:tcPr>
                    <a:lnL>
                      <a:noFill/>
                    </a:lnL>
                    <a:lnR>
                      <a:noFill/>
                    </a:lnR>
                    <a:lnT>
                      <a:noFill/>
                    </a:lnT>
                    <a:lnB>
                      <a:noFill/>
                    </a:lnB>
                  </a:tcPr>
                </a:tc>
                <a:tc>
                  <a:txBody>
                    <a:bodyPr/>
                    <a:lstStyle/>
                    <a:p>
                      <a:pPr algn="l" fontAlgn="t"/>
                      <a:r>
                        <a:rPr lang="en-US"/>
                        <a:t>1400</a:t>
                      </a:r>
                    </a:p>
                  </a:txBody>
                  <a:tcPr>
                    <a:lnL>
                      <a:noFill/>
                    </a:lnL>
                    <a:lnR>
                      <a:noFill/>
                    </a:lnR>
                    <a:lnT>
                      <a:noFill/>
                    </a:lnT>
                    <a:lnB>
                      <a:noFill/>
                    </a:lnB>
                  </a:tcPr>
                </a:tc>
                <a:tc>
                  <a:txBody>
                    <a:bodyPr/>
                    <a:lstStyle/>
                    <a:p>
                      <a:pPr algn="ctr" fontAlgn="t"/>
                      <a:r>
                        <a:rPr lang="en-US"/>
                        <a:t>6850</a:t>
                      </a:r>
                    </a:p>
                  </a:txBody>
                  <a:tcPr>
                    <a:lnL>
                      <a:noFill/>
                    </a:lnL>
                    <a:lnR>
                      <a:noFill/>
                    </a:lnR>
                    <a:lnT>
                      <a:noFill/>
                    </a:lnT>
                    <a:lnB>
                      <a:noFill/>
                    </a:lnB>
                  </a:tcPr>
                </a:tc>
                <a:tc>
                  <a:txBody>
                    <a:bodyPr/>
                    <a:lstStyle/>
                    <a:p>
                      <a:pPr algn="r" fontAlgn="t"/>
                      <a:r>
                        <a:rPr lang="en-US" dirty="0"/>
                        <a:t>10 500</a:t>
                      </a:r>
                    </a:p>
                  </a:txBody>
                  <a:tcPr>
                    <a:lnL>
                      <a:noFill/>
                    </a:lnL>
                    <a:lnR>
                      <a:noFill/>
                    </a:lnR>
                    <a:lnT>
                      <a:noFill/>
                    </a:lnT>
                    <a:lnB>
                      <a:noFill/>
                    </a:lnB>
                  </a:tcPr>
                </a:tc>
              </a:tr>
            </a:tbl>
          </a:graphicData>
        </a:graphic>
      </p:graphicFrame>
      <p:sp>
        <p:nvSpPr>
          <p:cNvPr id="8193" name="Rectangle 1"/>
          <p:cNvSpPr>
            <a:spLocks noChangeArrowheads="1"/>
          </p:cNvSpPr>
          <p:nvPr/>
        </p:nvSpPr>
        <p:spPr bwMode="auto">
          <a:xfrm>
            <a:off x="0" y="0"/>
            <a:ext cx="8884163" cy="17081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Table 4.4Sizes of human genomic libraries prepared in different types of cloning vector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Calculated from the equation:</a:t>
            </a:r>
          </a:p>
          <a:p>
            <a:pPr marL="457200" marR="0" lvl="1" indent="0" algn="l" defTabSz="914400" rtl="0" eaLnBrk="0" fontAlgn="base" latinLnBrk="0" hangingPunct="0">
              <a:lnSpc>
                <a:spcPct val="100000"/>
              </a:lnSpc>
              <a:spcBef>
                <a:spcPct val="0"/>
              </a:spcBef>
              <a:spcAft>
                <a:spcPct val="0"/>
              </a:spcAft>
              <a:buClrTx/>
              <a:buSzTx/>
              <a:buFontTx/>
              <a:buNone/>
              <a:tabLst/>
            </a:pPr>
            <a:endParaRPr lang="en-US" sz="1000" dirty="0">
              <a:latin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where </a:t>
            </a:r>
            <a:r>
              <a:rPr kumimoji="0" lang="en-US" sz="1000" b="0" i="1" u="none" strike="noStrike" cap="none" normalizeH="0" baseline="0" dirty="0" smtClean="0">
                <a:ln>
                  <a:noFill/>
                </a:ln>
                <a:solidFill>
                  <a:schemeClr val="tx1"/>
                </a:solidFill>
                <a:effectLst/>
                <a:latin typeface="Arial" charset="0"/>
              </a:rPr>
              <a:t>N</a:t>
            </a:r>
            <a:r>
              <a:rPr kumimoji="0" lang="en-US" sz="1000" b="0" i="0" u="none" strike="noStrike" cap="none" normalizeH="0" baseline="0" dirty="0" smtClean="0">
                <a:ln>
                  <a:noFill/>
                </a:ln>
                <a:solidFill>
                  <a:schemeClr val="tx1"/>
                </a:solidFill>
                <a:effectLst/>
                <a:latin typeface="Arial" charset="0"/>
              </a:rPr>
              <a:t> is the number of clones required, </a:t>
            </a:r>
            <a:r>
              <a:rPr kumimoji="0" lang="en-US" sz="1000" b="0" i="1" u="none" strike="noStrike" cap="none" normalizeH="0" baseline="0" dirty="0" smtClean="0">
                <a:ln>
                  <a:noFill/>
                </a:ln>
                <a:solidFill>
                  <a:schemeClr val="tx1"/>
                </a:solidFill>
                <a:effectLst/>
                <a:latin typeface="Arial" charset="0"/>
              </a:rPr>
              <a:t>P</a:t>
            </a:r>
            <a:r>
              <a:rPr kumimoji="0" lang="en-US" sz="1000" b="0" i="0" u="none" strike="noStrike" cap="none" normalizeH="0" baseline="0" dirty="0" smtClean="0">
                <a:ln>
                  <a:noFill/>
                </a:ln>
                <a:solidFill>
                  <a:schemeClr val="tx1"/>
                </a:solidFill>
                <a:effectLst/>
                <a:latin typeface="Arial" charset="0"/>
              </a:rPr>
              <a:t> is the probability that any given segment of the genome is present in the library, </a:t>
            </a:r>
            <a:r>
              <a:rPr kumimoji="0" lang="en-US" sz="1000" b="0" i="1" u="none" strike="noStrike" cap="none" normalizeH="0" baseline="0" dirty="0" smtClean="0">
                <a:ln>
                  <a:noFill/>
                </a:ln>
                <a:solidFill>
                  <a:schemeClr val="tx1"/>
                </a:solidFill>
                <a:effectLst/>
                <a:latin typeface="Arial" charset="0"/>
              </a:rPr>
              <a:t>a</a:t>
            </a:r>
            <a:r>
              <a:rPr kumimoji="0" lang="en-US" sz="1000" b="0" i="0" u="none" strike="noStrike" cap="none" normalizeH="0" baseline="0" dirty="0" smtClean="0">
                <a:ln>
                  <a:noFill/>
                </a:ln>
                <a:solidFill>
                  <a:schemeClr val="tx1"/>
                </a:solidFill>
                <a:effectLst/>
                <a:latin typeface="Arial" charset="0"/>
              </a:rPr>
              <a:t> is the average size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of the DNA fragments inserted into the vector, and </a:t>
            </a:r>
            <a:r>
              <a:rPr kumimoji="0" lang="en-US" sz="1000" b="0" i="1" u="none" strike="noStrike" cap="none" normalizeH="0" baseline="0" dirty="0" smtClean="0">
                <a:ln>
                  <a:noFill/>
                </a:ln>
                <a:solidFill>
                  <a:schemeClr val="tx1"/>
                </a:solidFill>
                <a:effectLst/>
                <a:latin typeface="Arial" charset="0"/>
              </a:rPr>
              <a:t>b</a:t>
            </a:r>
            <a:r>
              <a:rPr kumimoji="0" lang="en-US" sz="1000" b="0" i="0" u="none" strike="noStrike" cap="none" normalizeH="0" baseline="0" dirty="0" smtClean="0">
                <a:ln>
                  <a:noFill/>
                </a:ln>
                <a:solidFill>
                  <a:schemeClr val="tx1"/>
                </a:solidFill>
                <a:effectLst/>
                <a:latin typeface="Arial" charset="0"/>
              </a:rPr>
              <a:t> is the size of the geno</a:t>
            </a:r>
            <a:r>
              <a:rPr kumimoji="0" lang="en-US" sz="1000" b="0" i="0" u="none" strike="noStrike" cap="none" normalizeH="0" baseline="0" dirty="0" smtClean="0">
                <a:ln>
                  <a:noFill/>
                </a:ln>
                <a:solidFill>
                  <a:schemeClr val="tx1"/>
                </a:solidFill>
                <a:effectLst/>
                <a:latin typeface="Arial" charset="0"/>
                <a:hlinkClick r:id="rId7" tooltip="Table of Contents Page"/>
              </a:rPr>
              <a:t>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hlinkClick r:id="rId7" tooltip="Table of Contents Page"/>
              </a:rPr>
              <a:t>  </a:t>
            </a:r>
            <a:endParaRPr kumimoji="0" lang="en-US" sz="12000" b="0" i="0" u="none" strike="noStrike" cap="none" normalizeH="0" baseline="0" dirty="0" smtClean="0">
              <a:ln>
                <a:noFill/>
              </a:ln>
              <a:solidFill>
                <a:schemeClr val="tx1"/>
              </a:solidFill>
              <a:effectLst/>
              <a:latin typeface="Arial" charset="0"/>
            </a:endParaRPr>
          </a:p>
        </p:txBody>
      </p:sp>
      <p:pic>
        <p:nvPicPr>
          <p:cNvPr id="8197" name="Picture 5"/>
          <p:cNvPicPr>
            <a:picLocks noChangeAspect="1" noChangeArrowheads="1"/>
          </p:cNvPicPr>
          <p:nvPr/>
        </p:nvPicPr>
        <p:blipFill>
          <a:blip r:embed="rId8"/>
          <a:srcRect/>
          <a:stretch>
            <a:fillRect/>
          </a:stretch>
        </p:blipFill>
        <p:spPr bwMode="auto">
          <a:xfrm>
            <a:off x="838201" y="533401"/>
            <a:ext cx="1142999"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295400" y="381000"/>
            <a:ext cx="7010400" cy="5943600"/>
          </a:xfrm>
          <a:prstGeom prst="rect">
            <a:avLst/>
          </a:prstGeom>
          <a:noFill/>
          <a:ln w="9525">
            <a:noFill/>
            <a:miter lim="800000"/>
            <a:headEnd/>
            <a:tailEnd/>
          </a:ln>
          <a:effectLst/>
        </p:spPr>
      </p:pic>
      <p:sp>
        <p:nvSpPr>
          <p:cNvPr id="3" name="TextBox 2"/>
          <p:cNvSpPr txBox="1"/>
          <p:nvPr/>
        </p:nvSpPr>
        <p:spPr>
          <a:xfrm>
            <a:off x="7696200" y="914400"/>
            <a:ext cx="1066800" cy="369332"/>
          </a:xfrm>
          <a:prstGeom prst="rect">
            <a:avLst/>
          </a:prstGeom>
          <a:noFill/>
        </p:spPr>
        <p:txBody>
          <a:bodyPr wrap="square" rtlCol="0">
            <a:spAutoFit/>
          </a:bodyPr>
          <a:lstStyle/>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52400"/>
            <a:ext cx="7086600" cy="6524863"/>
          </a:xfrm>
          <a:prstGeom prst="rect">
            <a:avLst/>
          </a:prstGeom>
        </p:spPr>
        <p:txBody>
          <a:bodyPr wrap="square">
            <a:spAutoFit/>
          </a:bodyPr>
          <a:lstStyle/>
          <a:p>
            <a:r>
              <a:rPr lang="en-US" b="1" dirty="0" smtClean="0"/>
              <a:t>Figure 4.25Working with a YAC</a:t>
            </a:r>
          </a:p>
          <a:p>
            <a:r>
              <a:rPr lang="en-US" sz="2000" dirty="0" smtClean="0"/>
              <a:t>(A) The cloning vector pYAC3. (B) To clone with pYAC3, the circular vector is digested with </a:t>
            </a:r>
            <a:r>
              <a:rPr lang="en-US" sz="2000" i="1" dirty="0" err="1" smtClean="0"/>
              <a:t>Bam</a:t>
            </a:r>
            <a:r>
              <a:rPr lang="en-US" sz="2000" dirty="0" err="1" smtClean="0"/>
              <a:t>HI</a:t>
            </a:r>
            <a:r>
              <a:rPr lang="en-US" sz="2000" dirty="0" smtClean="0"/>
              <a:t> and </a:t>
            </a:r>
            <a:r>
              <a:rPr lang="en-US" sz="2000" i="1" dirty="0" err="1" smtClean="0"/>
              <a:t>Sna</a:t>
            </a:r>
            <a:r>
              <a:rPr lang="en-US" sz="2000" dirty="0" err="1" smtClean="0"/>
              <a:t>BI</a:t>
            </a:r>
            <a:r>
              <a:rPr lang="en-US" sz="2000" dirty="0" smtClean="0"/>
              <a:t>. </a:t>
            </a:r>
            <a:r>
              <a:rPr lang="en-US" sz="2000" i="1" dirty="0" err="1" smtClean="0"/>
              <a:t>Bam</a:t>
            </a:r>
            <a:r>
              <a:rPr lang="en-US" sz="2000" dirty="0" err="1" smtClean="0"/>
              <a:t>HI</a:t>
            </a:r>
            <a:r>
              <a:rPr lang="en-US" sz="2000" dirty="0" smtClean="0"/>
              <a:t> restriction removes the stuffer fragment held between the two telomeres in the circular molecule. </a:t>
            </a:r>
            <a:r>
              <a:rPr lang="en-US" sz="2000" i="1" dirty="0" err="1" smtClean="0"/>
              <a:t>Sna</a:t>
            </a:r>
            <a:r>
              <a:rPr lang="en-US" sz="2000" dirty="0" err="1" smtClean="0"/>
              <a:t>BI</a:t>
            </a:r>
            <a:r>
              <a:rPr lang="en-US" sz="2000" dirty="0" smtClean="0"/>
              <a:t> cuts within the </a:t>
            </a:r>
            <a:r>
              <a:rPr lang="en-US" sz="2000" i="1" dirty="0" smtClean="0"/>
              <a:t>SUP4</a:t>
            </a:r>
            <a:r>
              <a:rPr lang="en-US" sz="2000" dirty="0" smtClean="0"/>
              <a:t> gene and provides the site into which new DNA will be inserted. Ligation of the two vector arms with new DNA produces the structure shown at the bottom. This structure carries functional copies of the </a:t>
            </a:r>
            <a:r>
              <a:rPr lang="en-US" sz="2000" i="1" dirty="0" smtClean="0"/>
              <a:t>TRP1</a:t>
            </a:r>
            <a:r>
              <a:rPr lang="en-US" sz="2000" dirty="0" smtClean="0"/>
              <a:t> and </a:t>
            </a:r>
            <a:r>
              <a:rPr lang="en-US" sz="2000" i="1" dirty="0" smtClean="0"/>
              <a:t>URA3</a:t>
            </a:r>
            <a:r>
              <a:rPr lang="en-US" sz="2000" dirty="0" smtClean="0"/>
              <a:t> selectable markers. The host strain has inactivated copies of these genes, which means that it requires tryptophan and </a:t>
            </a:r>
            <a:r>
              <a:rPr lang="en-US" sz="2000" dirty="0" err="1" smtClean="0"/>
              <a:t>uracil</a:t>
            </a:r>
            <a:r>
              <a:rPr lang="en-US" sz="2000" dirty="0" smtClean="0"/>
              <a:t> as nutrients. After transformation, cells are plated onto a minimal medium, lacking tryptophan and </a:t>
            </a:r>
            <a:r>
              <a:rPr lang="en-US" sz="2000" dirty="0" err="1" smtClean="0"/>
              <a:t>uracil</a:t>
            </a:r>
            <a:r>
              <a:rPr lang="en-US" sz="2000" dirty="0" smtClean="0"/>
              <a:t>. Only cells that contain the vector, and so can synthesize tryptophan and </a:t>
            </a:r>
            <a:r>
              <a:rPr lang="en-US" sz="2000" dirty="0" err="1" smtClean="0"/>
              <a:t>uracil</a:t>
            </a:r>
            <a:r>
              <a:rPr lang="en-US" sz="2000" dirty="0" smtClean="0"/>
              <a:t>, are able to survive on this medium and produce colonies. Note that if a vector comprises two right arms, or two left arms, then it will not give rise to colonies because the transformed cells will still require one of the nutrients. The presence of insert DNA in the cloned vector molecules is checked by testing for inactivation of </a:t>
            </a:r>
            <a:r>
              <a:rPr lang="en-US" sz="2000" i="1" dirty="0" smtClean="0"/>
              <a:t>SUP4.</a:t>
            </a:r>
            <a:r>
              <a:rPr lang="en-US" sz="2000" dirty="0" smtClean="0"/>
              <a:t> This is done by a color test: on the appropriate medium, colonies containing recombinant vectors (i.e. with an insert) are white; non-recombinants (vector but no insert) are red.</a:t>
            </a:r>
            <a:endParaRPr 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914400" y="433388"/>
            <a:ext cx="7315200" cy="599122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847"/>
            <a:ext cx="8305800" cy="6370975"/>
          </a:xfrm>
          <a:prstGeom prst="rect">
            <a:avLst/>
          </a:prstGeom>
        </p:spPr>
        <p:txBody>
          <a:bodyPr wrap="square">
            <a:spAutoFit/>
          </a:bodyPr>
          <a:lstStyle/>
          <a:p>
            <a:r>
              <a:rPr lang="en-US" sz="2400" b="1" dirty="0" smtClean="0"/>
              <a:t>Figure 4.26Cloning with a </a:t>
            </a:r>
            <a:r>
              <a:rPr lang="en-US" sz="2400" b="1" dirty="0" err="1" smtClean="0"/>
              <a:t>YIp</a:t>
            </a:r>
            <a:endParaRPr lang="en-US" sz="2400" b="1" dirty="0" smtClean="0"/>
          </a:p>
          <a:p>
            <a:r>
              <a:rPr lang="en-US" sz="2400" dirty="0" smtClean="0"/>
              <a:t>(A) YIp5, a typical yeast integrative plasmid. The plasmid contains the </a:t>
            </a:r>
            <a:r>
              <a:rPr lang="en-US" sz="2400" dirty="0" err="1" smtClean="0"/>
              <a:t>ampicillin</a:t>
            </a:r>
            <a:r>
              <a:rPr lang="en-US" sz="2400" dirty="0" smtClean="0"/>
              <a:t>-resistance gene (</a:t>
            </a:r>
            <a:r>
              <a:rPr lang="en-US" sz="2400" i="1" dirty="0" smtClean="0"/>
              <a:t>amp</a:t>
            </a:r>
            <a:r>
              <a:rPr lang="en-US" sz="2400" dirty="0" smtClean="0"/>
              <a:t> </a:t>
            </a:r>
            <a:r>
              <a:rPr lang="en-US" sz="2400" i="1" baseline="30000" dirty="0" smtClean="0"/>
              <a:t>R</a:t>
            </a:r>
            <a:r>
              <a:rPr lang="en-US" sz="2400" dirty="0" smtClean="0"/>
              <a:t>), the tetracycline-resistance gene (</a:t>
            </a:r>
            <a:r>
              <a:rPr lang="en-US" sz="2400" i="1" dirty="0" err="1" smtClean="0"/>
              <a:t>tet</a:t>
            </a:r>
            <a:r>
              <a:rPr lang="en-US" sz="2400" dirty="0" smtClean="0"/>
              <a:t> </a:t>
            </a:r>
            <a:r>
              <a:rPr lang="en-US" sz="2400" i="1" baseline="30000" dirty="0" smtClean="0"/>
              <a:t>R</a:t>
            </a:r>
            <a:r>
              <a:rPr lang="en-US" sz="2400" dirty="0" smtClean="0"/>
              <a:t>), the yeast gene </a:t>
            </a:r>
            <a:r>
              <a:rPr lang="en-US" sz="2400" i="1" dirty="0" smtClean="0"/>
              <a:t>URA3</a:t>
            </a:r>
            <a:r>
              <a:rPr lang="en-US" sz="2400" dirty="0" smtClean="0"/>
              <a:t>, and an </a:t>
            </a:r>
            <a:r>
              <a:rPr lang="en-US" sz="2400" i="1" dirty="0" smtClean="0"/>
              <a:t>Escherichia coli</a:t>
            </a:r>
            <a:r>
              <a:rPr lang="en-US" sz="2400" dirty="0" smtClean="0"/>
              <a:t> origin of replication (</a:t>
            </a:r>
            <a:r>
              <a:rPr lang="en-US" sz="2400" dirty="0" err="1" smtClean="0"/>
              <a:t>ori</a:t>
            </a:r>
            <a:r>
              <a:rPr lang="en-US" sz="2400" dirty="0" smtClean="0"/>
              <a:t>). The presence of the </a:t>
            </a:r>
            <a:r>
              <a:rPr lang="en-US" sz="2400" i="1" dirty="0" smtClean="0"/>
              <a:t>E. coli</a:t>
            </a:r>
            <a:r>
              <a:rPr lang="en-US" sz="2400" dirty="0" smtClean="0"/>
              <a:t> </a:t>
            </a:r>
            <a:r>
              <a:rPr lang="en-US" sz="2400" dirty="0" err="1" smtClean="0"/>
              <a:t>ori</a:t>
            </a:r>
            <a:r>
              <a:rPr lang="en-US" sz="2400" dirty="0" smtClean="0"/>
              <a:t> means that recombinant YIp5 molecules can be constructed in </a:t>
            </a:r>
            <a:r>
              <a:rPr lang="en-US" sz="2400" i="1" dirty="0" smtClean="0"/>
              <a:t>E. coli</a:t>
            </a:r>
            <a:r>
              <a:rPr lang="en-US" sz="2400" dirty="0" smtClean="0"/>
              <a:t> before their transfer into yeast cells. YIp5 is therefore a </a:t>
            </a:r>
            <a:r>
              <a:rPr lang="en-US" sz="2400" dirty="0" smtClean="0">
                <a:hlinkClick r:id="rId2"/>
              </a:rPr>
              <a:t>shuttle vector</a:t>
            </a:r>
            <a:r>
              <a:rPr lang="en-US" sz="2400" dirty="0" smtClean="0"/>
              <a:t> - it can be shuttled between two species. (B) YIp5 has no origin of replication that can function inside yeast cells, but can survive if it integrates into the yeast chromosomal DNA by homologous recombination between the plasmid and chromosomal copies of the </a:t>
            </a:r>
            <a:r>
              <a:rPr lang="en-US" sz="2400" i="1" dirty="0" smtClean="0"/>
              <a:t>URA3</a:t>
            </a:r>
            <a:r>
              <a:rPr lang="en-US" sz="2400" dirty="0" smtClean="0"/>
              <a:t> gene. The chromosomal gene carries a small mutation which means that it is non-functional and the host cells are </a:t>
            </a:r>
            <a:r>
              <a:rPr lang="en-US" sz="2400" i="1" dirty="0" smtClean="0"/>
              <a:t>ura3</a:t>
            </a:r>
            <a:r>
              <a:rPr lang="en-US" sz="2400" dirty="0" smtClean="0"/>
              <a:t> </a:t>
            </a:r>
            <a:r>
              <a:rPr lang="en-US" sz="2400" i="1" baseline="30000" dirty="0" smtClean="0"/>
              <a:t>-</a:t>
            </a:r>
            <a:r>
              <a:rPr lang="en-US" sz="2400" dirty="0" smtClean="0"/>
              <a:t>. One of the pair of </a:t>
            </a:r>
            <a:r>
              <a:rPr lang="en-US" sz="2400" i="1" dirty="0" smtClean="0"/>
              <a:t>URA3</a:t>
            </a:r>
            <a:r>
              <a:rPr lang="en-US" sz="2400" dirty="0" smtClean="0"/>
              <a:t> genes that are formed after integration of the plasmid DNA is mutated, but the other is not. </a:t>
            </a:r>
            <a:r>
              <a:rPr lang="en-US" sz="2400" dirty="0" smtClean="0">
                <a:hlinkClick r:id="rId3"/>
              </a:rPr>
              <a:t>Recombinant</a:t>
            </a:r>
            <a:r>
              <a:rPr lang="en-US" sz="2400" dirty="0" smtClean="0"/>
              <a:t> cells are therefore </a:t>
            </a:r>
            <a:r>
              <a:rPr lang="en-US" sz="2400" i="1" dirty="0" err="1" smtClean="0"/>
              <a:t>ura</a:t>
            </a:r>
            <a:r>
              <a:rPr lang="en-US" sz="2400" dirty="0" smtClean="0"/>
              <a:t> </a:t>
            </a:r>
            <a:r>
              <a:rPr lang="en-US" sz="2400" baseline="30000" dirty="0" smtClean="0"/>
              <a:t>+</a:t>
            </a:r>
            <a:r>
              <a:rPr lang="en-US" sz="2400" dirty="0" smtClean="0"/>
              <a:t> and can be selected by plating on to minimal medium, which does not contain </a:t>
            </a:r>
            <a:r>
              <a:rPr lang="en-US" sz="2400" dirty="0" err="1" smtClean="0"/>
              <a:t>uracil</a:t>
            </a:r>
            <a:r>
              <a:rPr lang="en-US" sz="2400" dirty="0" smtClean="0"/>
              <a:t>.</a:t>
            </a: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524000" y="152400"/>
            <a:ext cx="4800600" cy="3352800"/>
          </a:xfrm>
          <a:prstGeom prst="rect">
            <a:avLst/>
          </a:prstGeom>
          <a:noFill/>
          <a:ln w="9525">
            <a:noFill/>
            <a:miter lim="800000"/>
            <a:headEnd/>
            <a:tailEnd/>
          </a:ln>
          <a:effectLst/>
        </p:spPr>
      </p:pic>
      <p:sp>
        <p:nvSpPr>
          <p:cNvPr id="3" name="TextBox 2"/>
          <p:cNvSpPr txBox="1"/>
          <p:nvPr/>
        </p:nvSpPr>
        <p:spPr>
          <a:xfrm>
            <a:off x="838200" y="4038600"/>
            <a:ext cx="7772400" cy="2462213"/>
          </a:xfrm>
          <a:prstGeom prst="rect">
            <a:avLst/>
          </a:prstGeom>
          <a:noFill/>
        </p:spPr>
        <p:txBody>
          <a:bodyPr wrap="square" rtlCol="0">
            <a:spAutoFit/>
          </a:bodyPr>
          <a:lstStyle/>
          <a:p>
            <a:r>
              <a:rPr lang="en-US" sz="1400" b="1" dirty="0" smtClean="0"/>
              <a:t>Figure 4.27The plant cloning vector pBIN19</a:t>
            </a:r>
          </a:p>
          <a:p>
            <a:r>
              <a:rPr lang="en-US" sz="1400" dirty="0" smtClean="0"/>
              <a:t>pBIN19 carries the </a:t>
            </a:r>
            <a:r>
              <a:rPr lang="en-US" sz="1400" i="1" dirty="0" err="1" smtClean="0"/>
              <a:t>lacZ</a:t>
            </a:r>
            <a:r>
              <a:rPr lang="en-US" sz="1400" dirty="0" smtClean="0"/>
              <a:t>′ gene (see </a:t>
            </a:r>
            <a:r>
              <a:rPr lang="en-US" sz="1400" dirty="0" smtClean="0">
                <a:hlinkClick r:id="rId3"/>
              </a:rPr>
              <a:t>Figure 4.19</a:t>
            </a:r>
            <a:r>
              <a:rPr lang="en-US" sz="1400" dirty="0" smtClean="0"/>
              <a:t>), the </a:t>
            </a:r>
            <a:r>
              <a:rPr lang="en-US" sz="1400" dirty="0" err="1" smtClean="0"/>
              <a:t>kanamycin</a:t>
            </a:r>
            <a:r>
              <a:rPr lang="en-US" sz="1400" dirty="0" smtClean="0"/>
              <a:t>-resistance gene (</a:t>
            </a:r>
            <a:r>
              <a:rPr lang="en-US" sz="1400" i="1" dirty="0" err="1" smtClean="0"/>
              <a:t>kan</a:t>
            </a:r>
            <a:r>
              <a:rPr lang="en-US" sz="1400" dirty="0" smtClean="0"/>
              <a:t> </a:t>
            </a:r>
            <a:r>
              <a:rPr lang="en-US" sz="1400" i="1" baseline="30000" dirty="0" smtClean="0"/>
              <a:t>R</a:t>
            </a:r>
            <a:r>
              <a:rPr lang="en-US" sz="1400" dirty="0" smtClean="0"/>
              <a:t>), an </a:t>
            </a:r>
            <a:r>
              <a:rPr lang="en-US" sz="1400" i="1" dirty="0" smtClean="0"/>
              <a:t>Escherichia coli</a:t>
            </a:r>
            <a:r>
              <a:rPr lang="en-US" sz="1400" dirty="0" smtClean="0"/>
              <a:t> origin of replication (</a:t>
            </a:r>
            <a:r>
              <a:rPr lang="en-US" sz="1400" dirty="0" err="1" smtClean="0"/>
              <a:t>ori</a:t>
            </a:r>
            <a:r>
              <a:rPr lang="en-US" sz="1400" dirty="0" smtClean="0"/>
              <a:t>), and the two boundary sequences from the </a:t>
            </a:r>
            <a:r>
              <a:rPr lang="en-US" sz="1400" dirty="0" smtClean="0">
                <a:hlinkClick r:id="rId4"/>
              </a:rPr>
              <a:t>T-DNA</a:t>
            </a:r>
            <a:r>
              <a:rPr lang="en-US" sz="1400" dirty="0" smtClean="0"/>
              <a:t> region of the </a:t>
            </a:r>
            <a:r>
              <a:rPr lang="en-US" sz="1400" dirty="0" smtClean="0">
                <a:hlinkClick r:id="rId5"/>
              </a:rPr>
              <a:t>Ti plasmid</a:t>
            </a:r>
            <a:r>
              <a:rPr lang="en-US" sz="1400" dirty="0" smtClean="0"/>
              <a:t>. These two boundary sequences recombine with plant chromosomal DNA, inserting the segment of DNA between them into the plant DNA. The orientation of the boundary sequences in pBIN19 means that the </a:t>
            </a:r>
            <a:r>
              <a:rPr lang="en-US" sz="1400" i="1" dirty="0" err="1" smtClean="0"/>
              <a:t>lacZ</a:t>
            </a:r>
            <a:r>
              <a:rPr lang="en-US" sz="1400" dirty="0" smtClean="0"/>
              <a:t>′ and </a:t>
            </a:r>
            <a:r>
              <a:rPr lang="en-US" sz="1400" i="1" dirty="0" err="1" smtClean="0"/>
              <a:t>kan</a:t>
            </a:r>
            <a:r>
              <a:rPr lang="en-US" sz="1400" dirty="0" smtClean="0"/>
              <a:t> </a:t>
            </a:r>
            <a:r>
              <a:rPr lang="en-US" sz="1400" i="1" baseline="30000" dirty="0" smtClean="0"/>
              <a:t>R</a:t>
            </a:r>
            <a:r>
              <a:rPr lang="en-US" sz="1400" dirty="0" smtClean="0"/>
              <a:t> genes, as well as any new DNA </a:t>
            </a:r>
            <a:r>
              <a:rPr lang="en-US" sz="1400" dirty="0" err="1" smtClean="0"/>
              <a:t>ligated</a:t>
            </a:r>
            <a:r>
              <a:rPr lang="en-US" sz="1400" dirty="0" smtClean="0"/>
              <a:t> into the restriction sites within </a:t>
            </a:r>
            <a:r>
              <a:rPr lang="en-US" sz="1400" i="1" dirty="0" err="1" smtClean="0"/>
              <a:t>lacZ</a:t>
            </a:r>
            <a:r>
              <a:rPr lang="en-US" sz="1400" dirty="0" smtClean="0"/>
              <a:t>′, are transferred to the plant DNA. </a:t>
            </a:r>
            <a:r>
              <a:rPr lang="en-US" sz="1400" dirty="0" smtClean="0">
                <a:hlinkClick r:id="rId6"/>
              </a:rPr>
              <a:t>Recombinant</a:t>
            </a:r>
            <a:r>
              <a:rPr lang="en-US" sz="1400" dirty="0" smtClean="0"/>
              <a:t> plant cells are selected by plating onto </a:t>
            </a:r>
            <a:r>
              <a:rPr lang="en-US" sz="1400" dirty="0" err="1" smtClean="0"/>
              <a:t>kanamycin</a:t>
            </a:r>
            <a:r>
              <a:rPr lang="en-US" sz="1400" dirty="0" smtClean="0"/>
              <a:t> agar, and then regenerated into whole plants. Note that pBIN19 is another example of a shuttle vector, recombinant molecules being constructed in </a:t>
            </a:r>
            <a:r>
              <a:rPr lang="en-US" sz="1400" i="1" dirty="0" smtClean="0"/>
              <a:t>E. coli</a:t>
            </a:r>
            <a:r>
              <a:rPr lang="en-US" sz="1400" dirty="0" smtClean="0"/>
              <a:t>, using the </a:t>
            </a:r>
            <a:r>
              <a:rPr lang="en-US" sz="1400" i="1" dirty="0" err="1" smtClean="0"/>
              <a:t>lacZ</a:t>
            </a:r>
            <a:r>
              <a:rPr lang="en-US" sz="1400" dirty="0" smtClean="0"/>
              <a:t>′ selection system, before transfer to </a:t>
            </a:r>
            <a:r>
              <a:rPr lang="en-US" sz="1400" i="1" dirty="0" err="1" smtClean="0"/>
              <a:t>Agrobacterium</a:t>
            </a:r>
            <a:r>
              <a:rPr lang="en-US" sz="1400" i="1" dirty="0" smtClean="0"/>
              <a:t> </a:t>
            </a:r>
            <a:r>
              <a:rPr lang="en-US" sz="1400" i="1" dirty="0" err="1" smtClean="0"/>
              <a:t>tumefaciens</a:t>
            </a:r>
            <a:r>
              <a:rPr lang="en-US" sz="1400" dirty="0" smtClean="0"/>
              <a:t> and thence to the plant. For more details, see </a:t>
            </a:r>
            <a:r>
              <a:rPr lang="en-US" sz="1400" dirty="0" smtClean="0">
                <a:hlinkClick r:id="rId7"/>
              </a:rPr>
              <a:t>Brown (2001</a:t>
            </a:r>
            <a:r>
              <a:rPr lang="en-US" sz="1400" dirty="0" smtClean="0"/>
              <a:t>).</a:t>
            </a:r>
          </a:p>
          <a:p>
            <a:r>
              <a:rPr lang="en-US" sz="1400" dirty="0" smtClean="0"/>
              <a:t>From: Chapter 4, Studying DNA</a:t>
            </a:r>
            <a:endParaRPr lang="en-US"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258799" cy="68018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latin typeface="Arial" charset="0"/>
            </a:endParaRPr>
          </a:p>
          <a:p>
            <a:pPr lvl="1" eaLnBrk="0" fontAlgn="base" hangingPunct="0">
              <a:spcBef>
                <a:spcPct val="0"/>
              </a:spcBef>
              <a:spcAft>
                <a:spcPct val="0"/>
              </a:spcAft>
            </a:pPr>
            <a:r>
              <a:rPr lang="en-US" sz="1200" dirty="0" smtClean="0"/>
              <a:t>1. Draw diagrams that outline the events that occur during (a) </a:t>
            </a:r>
            <a:r>
              <a:rPr lang="en-US" sz="1200" dirty="0" smtClean="0">
                <a:hlinkClick r:id="rId2"/>
              </a:rPr>
              <a:t>DNA cloning</a:t>
            </a:r>
            <a:r>
              <a:rPr lang="en-US" sz="1200" dirty="0" smtClean="0"/>
              <a:t>, and (b) </a:t>
            </a:r>
            <a:r>
              <a:rPr lang="en-US" sz="1200" dirty="0" smtClean="0">
                <a:hlinkClick r:id="rId3"/>
              </a:rPr>
              <a:t>PCR</a:t>
            </a:r>
            <a:r>
              <a:rPr lang="en-US" sz="1200" dirty="0" smtClean="0"/>
              <a:t>. What are the limitations of </a:t>
            </a:r>
          </a:p>
          <a:p>
            <a:pPr lvl="1" eaLnBrk="0" fontAlgn="base" hangingPunct="0">
              <a:spcBef>
                <a:spcPct val="0"/>
              </a:spcBef>
              <a:spcAft>
                <a:spcPct val="0"/>
              </a:spcAft>
            </a:pPr>
            <a:r>
              <a:rPr lang="en-US" sz="1200" dirty="0" smtClean="0"/>
              <a:t>each of these two techniques?</a:t>
            </a:r>
          </a:p>
          <a:p>
            <a:pPr lvl="1"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2. List the types of enzyme used in recombinant </a:t>
            </a:r>
            <a:r>
              <a:rPr kumimoji="0" lang="en-US" sz="1200" b="0" i="0" u="none" strike="noStrike" cap="none" normalizeH="0" baseline="0" dirty="0" smtClean="0">
                <a:ln>
                  <a:noFill/>
                </a:ln>
                <a:solidFill>
                  <a:schemeClr val="tx1"/>
                </a:solidFill>
                <a:effectLst/>
                <a:hlinkClick r:id="rId4"/>
              </a:rPr>
              <a:t>DNA</a:t>
            </a:r>
            <a:r>
              <a:rPr kumimoji="0" lang="en-US" sz="1200" b="0" i="0" u="none" strike="noStrike" cap="none" normalizeH="0" baseline="0" dirty="0" smtClean="0">
                <a:ln>
                  <a:noFill/>
                </a:ln>
                <a:solidFill>
                  <a:schemeClr val="tx1"/>
                </a:solidFill>
                <a:effectLst/>
              </a:rPr>
              <a:t> research.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3.</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Distinguish between the two types of </a:t>
            </a:r>
            <a:r>
              <a:rPr kumimoji="0" lang="en-US" sz="1200" b="0" i="0" u="none" strike="noStrike" cap="none" normalizeH="0" baseline="0" dirty="0" err="1" smtClean="0">
                <a:ln>
                  <a:noFill/>
                </a:ln>
                <a:solidFill>
                  <a:schemeClr val="tx1"/>
                </a:solidFill>
                <a:effectLst/>
              </a:rPr>
              <a:t>exonuclease</a:t>
            </a:r>
            <a:r>
              <a:rPr kumimoji="0" lang="en-US" sz="1200" b="0" i="0" u="none" strike="noStrike" cap="none" normalizeH="0" baseline="0" dirty="0" smtClean="0">
                <a:ln>
                  <a:noFill/>
                </a:ln>
                <a:solidFill>
                  <a:schemeClr val="tx1"/>
                </a:solidFill>
                <a:effectLst/>
              </a:rPr>
              <a:t> activity that can be possessed by a </a:t>
            </a:r>
            <a:r>
              <a:rPr kumimoji="0" lang="en-US" sz="1200" b="0" i="0" u="none" strike="noStrike" cap="none" normalizeH="0" baseline="0" dirty="0" smtClean="0">
                <a:ln>
                  <a:noFill/>
                </a:ln>
                <a:solidFill>
                  <a:schemeClr val="tx1"/>
                </a:solidFill>
                <a:effectLst/>
                <a:hlinkClick r:id="rId5"/>
              </a:rPr>
              <a:t>DNA polymerase</a:t>
            </a:r>
            <a:r>
              <a:rPr kumimoji="0" lang="en-US" sz="1200" b="0" i="0" u="none" strike="noStrike" cap="none" normalizeH="0" baseline="0" dirty="0" smtClean="0">
                <a:ln>
                  <a:noFill/>
                </a:ln>
                <a:solidFill>
                  <a:schemeClr val="tx1"/>
                </a:solidFill>
                <a:effectLst/>
              </a:rPr>
              <a:t>, and explain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how these activities influence the potential applications of individual DNA polymerases in recombinant DNA research.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4.</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Using examples, describe the various types of end produced after digestion of </a:t>
            </a:r>
            <a:r>
              <a:rPr kumimoji="0" lang="en-US" sz="1200" b="0" i="0" u="none" strike="noStrike" cap="none" normalizeH="0" baseline="0" dirty="0" smtClean="0">
                <a:ln>
                  <a:noFill/>
                </a:ln>
                <a:solidFill>
                  <a:schemeClr val="tx1"/>
                </a:solidFill>
                <a:effectLst/>
                <a:hlinkClick r:id="rId4"/>
              </a:rPr>
              <a:t>DNA</a:t>
            </a:r>
            <a:r>
              <a:rPr kumimoji="0" lang="en-US" sz="1200" b="0" i="0" u="none" strike="noStrike" cap="none" normalizeH="0" baseline="0" dirty="0" smtClean="0">
                <a:ln>
                  <a:noFill/>
                </a:ln>
                <a:solidFill>
                  <a:schemeClr val="tx1"/>
                </a:solidFill>
                <a:effectLst/>
              </a:rPr>
              <a:t> with a restriction </a:t>
            </a:r>
            <a:r>
              <a:rPr kumimoji="0" lang="en-US" sz="1200" b="0" i="0" u="none" strike="noStrike" cap="none" normalizeH="0" baseline="0" dirty="0" err="1" smtClean="0">
                <a:ln>
                  <a:noFill/>
                </a:ln>
                <a:solidFill>
                  <a:schemeClr val="tx1"/>
                </a:solidFill>
                <a:effectLst/>
              </a:rPr>
              <a:t>endonuclease</a:t>
            </a:r>
            <a:r>
              <a:rPr kumimoji="0" lang="en-US" sz="12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5.</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How are </a:t>
            </a:r>
            <a:r>
              <a:rPr kumimoji="0" lang="en-US" sz="1200" b="0" i="0" u="none" strike="noStrike" cap="none" normalizeH="0" baseline="0" dirty="0" err="1" smtClean="0">
                <a:ln>
                  <a:noFill/>
                </a:ln>
                <a:solidFill>
                  <a:schemeClr val="tx1"/>
                </a:solidFill>
                <a:effectLst/>
              </a:rPr>
              <a:t>agarose</a:t>
            </a:r>
            <a:r>
              <a:rPr kumimoji="0" lang="en-US" sz="1200" b="0" i="0" u="none" strike="noStrike" cap="none" normalizeH="0" baseline="0" dirty="0" smtClean="0">
                <a:ln>
                  <a:noFill/>
                </a:ln>
                <a:solidFill>
                  <a:schemeClr val="tx1"/>
                </a:solidFill>
                <a:effectLst/>
              </a:rPr>
              <a:t> gel electrophoresis and </a:t>
            </a:r>
            <a:r>
              <a:rPr kumimoji="0" lang="en-US" sz="1200" b="0" i="0" u="none" strike="noStrike" cap="none" normalizeH="0" baseline="0" dirty="0" smtClean="0">
                <a:ln>
                  <a:noFill/>
                </a:ln>
                <a:solidFill>
                  <a:schemeClr val="tx1"/>
                </a:solidFill>
                <a:effectLst/>
                <a:hlinkClick r:id="rId6"/>
              </a:rPr>
              <a:t>Southern hybridization</a:t>
            </a:r>
            <a:r>
              <a:rPr kumimoji="0" lang="en-US" sz="1200" b="0" i="0" u="none" strike="noStrike" cap="none" normalizeH="0" baseline="0" dirty="0" smtClean="0">
                <a:ln>
                  <a:noFill/>
                </a:ln>
                <a:solidFill>
                  <a:schemeClr val="tx1"/>
                </a:solidFill>
                <a:effectLst/>
              </a:rPr>
              <a:t> used to examine the results of a restriction digest?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6.</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Explain why the efficiency of blunt-end ligation is less than that of sticky-end ligation. What steps can be taken to improve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the efficiency of blunt-end ligation?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7.</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Draw diagrams of (a) pBR322, and (b) pUC8. Explain how the differences between these two vectors influence the ways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 in which they are used to clone </a:t>
            </a:r>
            <a:r>
              <a:rPr kumimoji="0" lang="en-US" sz="1200" b="0" i="0" u="none" strike="noStrike" cap="none" normalizeH="0" baseline="0" dirty="0" smtClean="0">
                <a:ln>
                  <a:noFill/>
                </a:ln>
                <a:solidFill>
                  <a:schemeClr val="tx1"/>
                </a:solidFill>
                <a:effectLst/>
                <a:hlinkClick r:id="rId7"/>
              </a:rPr>
              <a:t>DNA</a:t>
            </a:r>
            <a:r>
              <a:rPr kumimoji="0" lang="en-US" sz="1200" b="0" i="0" u="none" strike="noStrike" cap="none" normalizeH="0" baseline="0" dirty="0" smtClean="0">
                <a:ln>
                  <a:noFill/>
                </a:ln>
                <a:solidFill>
                  <a:schemeClr val="tx1"/>
                </a:solidFill>
                <a:effectLst/>
              </a:rPr>
              <a:t> fragments.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8.</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Distinguish between the </a:t>
            </a:r>
            <a:r>
              <a:rPr kumimoji="0" lang="en-US" sz="1200" b="0" i="0" u="none" strike="noStrike" cap="none" normalizeH="0" baseline="0" dirty="0" err="1" smtClean="0">
                <a:ln>
                  <a:noFill/>
                </a:ln>
                <a:solidFill>
                  <a:schemeClr val="tx1"/>
                </a:solidFill>
                <a:effectLst/>
              </a:rPr>
              <a:t>lytic</a:t>
            </a:r>
            <a:r>
              <a:rPr kumimoji="0" lang="en-US" sz="1200" b="0" i="0" u="none" strike="noStrike" cap="none" normalizeH="0" baseline="0" dirty="0" smtClean="0">
                <a:ln>
                  <a:noFill/>
                </a:ln>
                <a:solidFill>
                  <a:schemeClr val="tx1"/>
                </a:solidFill>
                <a:effectLst/>
              </a:rPr>
              <a:t> and </a:t>
            </a:r>
            <a:r>
              <a:rPr kumimoji="0" lang="en-US" sz="1200" b="0" i="0" u="none" strike="noStrike" cap="none" normalizeH="0" baseline="0" dirty="0" err="1" smtClean="0">
                <a:ln>
                  <a:noFill/>
                </a:ln>
                <a:solidFill>
                  <a:schemeClr val="tx1"/>
                </a:solidFill>
                <a:effectLst/>
              </a:rPr>
              <a:t>lysogenic</a:t>
            </a:r>
            <a:r>
              <a:rPr kumimoji="0" lang="en-US" sz="1200" b="0" i="0" u="none" strike="noStrike" cap="none" normalizeH="0" baseline="0" dirty="0" smtClean="0">
                <a:ln>
                  <a:noFill/>
                </a:ln>
                <a:solidFill>
                  <a:schemeClr val="tx1"/>
                </a:solidFill>
                <a:effectLst/>
              </a:rPr>
              <a:t> infection cycles for a </a:t>
            </a:r>
            <a:r>
              <a:rPr kumimoji="0" lang="en-US" sz="1200" b="0" i="0" u="none" strike="noStrike" cap="none" normalizeH="0" baseline="0" dirty="0" err="1" smtClean="0">
                <a:ln>
                  <a:noFill/>
                </a:ln>
                <a:solidFill>
                  <a:schemeClr val="tx1"/>
                </a:solidFill>
                <a:effectLst/>
              </a:rPr>
              <a:t>bacteriophage</a:t>
            </a:r>
            <a:r>
              <a:rPr kumimoji="0" lang="en-US" sz="12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9.</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Write a short description of the way in which a </a:t>
            </a:r>
            <a:r>
              <a:rPr kumimoji="0" lang="en-US" sz="1200" b="0" i="0" u="none" strike="noStrike" cap="none" normalizeH="0" baseline="0" dirty="0" err="1" smtClean="0">
                <a:ln>
                  <a:noFill/>
                </a:ln>
                <a:solidFill>
                  <a:schemeClr val="tx1"/>
                </a:solidFill>
                <a:effectLst/>
              </a:rPr>
              <a:t>bacteriophage</a:t>
            </a:r>
            <a:r>
              <a:rPr kumimoji="0" lang="en-US" sz="1200" b="0" i="0" u="none" strike="noStrike" cap="none" normalizeH="0" baseline="0" dirty="0" smtClean="0">
                <a:ln>
                  <a:noFill/>
                </a:ln>
                <a:solidFill>
                  <a:schemeClr val="tx1"/>
                </a:solidFill>
                <a:effectLst/>
              </a:rPr>
              <a:t> λ vector is used to clone </a:t>
            </a:r>
            <a:r>
              <a:rPr kumimoji="0" lang="en-US" sz="1200" b="0" i="0" u="none" strike="noStrike" cap="none" normalizeH="0" baseline="0" dirty="0" smtClean="0">
                <a:ln>
                  <a:noFill/>
                </a:ln>
                <a:solidFill>
                  <a:schemeClr val="tx1"/>
                </a:solidFill>
                <a:effectLst/>
                <a:hlinkClick r:id="rId4"/>
              </a:rPr>
              <a:t>DNA</a:t>
            </a:r>
            <a:r>
              <a:rPr kumimoji="0" lang="en-US" sz="1200" b="0" i="0" u="none" strike="noStrike" cap="none" normalizeH="0" baseline="0" dirty="0" smtClean="0">
                <a:ln>
                  <a:noFill/>
                </a:ln>
                <a:solidFill>
                  <a:schemeClr val="tx1"/>
                </a:solidFill>
                <a:effectLst/>
              </a:rPr>
              <a:t>. How does a </a:t>
            </a:r>
            <a:r>
              <a:rPr kumimoji="0" lang="en-US" sz="1200" b="0" i="0" u="none" strike="noStrike" cap="none" normalizeH="0" baseline="0" dirty="0" err="1" smtClean="0">
                <a:ln>
                  <a:noFill/>
                </a:ln>
                <a:solidFill>
                  <a:schemeClr val="tx1"/>
                </a:solidFill>
                <a:effectLst/>
              </a:rPr>
              <a:t>cosmid</a:t>
            </a:r>
            <a:r>
              <a:rPr kumimoji="0" lang="en-US" sz="1200" b="0" i="0" u="none" strike="noStrike" cap="none" normalizeH="0" baseline="0" dirty="0" smtClean="0">
                <a:ln>
                  <a:noFill/>
                </a:ln>
                <a:solidFill>
                  <a:schemeClr val="tx1"/>
                </a:solidFill>
                <a:effectLst/>
              </a:rPr>
              <a:t> differ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 from a standard λ vector?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10.</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Draw a diagram showing a typical </a:t>
            </a:r>
            <a:r>
              <a:rPr kumimoji="0" lang="en-US" sz="1200" b="0" i="0" u="none" strike="noStrike" cap="none" normalizeH="0" baseline="0" dirty="0" smtClean="0">
                <a:ln>
                  <a:noFill/>
                </a:ln>
                <a:solidFill>
                  <a:schemeClr val="tx1"/>
                </a:solidFill>
                <a:effectLst/>
                <a:hlinkClick r:id="rId8"/>
              </a:rPr>
              <a:t>YAC</a:t>
            </a:r>
            <a:r>
              <a:rPr kumimoji="0" lang="en-US" sz="1200" b="0" i="0" u="none" strike="noStrike" cap="none" normalizeH="0" baseline="0" dirty="0" smtClean="0">
                <a:ln>
                  <a:noFill/>
                </a:ln>
                <a:solidFill>
                  <a:schemeClr val="tx1"/>
                </a:solidFill>
                <a:effectLst/>
              </a:rPr>
              <a:t>. Indicate the key features and explain how a YAC is used to clone </a:t>
            </a:r>
            <a:r>
              <a:rPr kumimoji="0" lang="en-US" sz="1200" b="0" i="0" u="none" strike="noStrike" cap="none" normalizeH="0" baseline="0" dirty="0" smtClean="0">
                <a:ln>
                  <a:noFill/>
                </a:ln>
                <a:solidFill>
                  <a:schemeClr val="tx1"/>
                </a:solidFill>
                <a:effectLst/>
                <a:hlinkClick r:id="rId4"/>
              </a:rPr>
              <a:t>DNA</a:t>
            </a:r>
            <a:r>
              <a:rPr kumimoji="0" lang="en-US" sz="12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11.</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What problems might arise when a </a:t>
            </a:r>
            <a:r>
              <a:rPr kumimoji="0" lang="en-US" sz="1200" b="0" i="0" u="none" strike="noStrike" cap="none" normalizeH="0" baseline="0" dirty="0" smtClean="0">
                <a:ln>
                  <a:noFill/>
                </a:ln>
                <a:solidFill>
                  <a:schemeClr val="tx1"/>
                </a:solidFill>
                <a:effectLst/>
                <a:hlinkClick r:id="rId9"/>
              </a:rPr>
              <a:t>YAC</a:t>
            </a:r>
            <a:r>
              <a:rPr kumimoji="0" lang="en-US" sz="1200" b="0" i="0" u="none" strike="noStrike" cap="none" normalizeH="0" baseline="0" dirty="0" smtClean="0">
                <a:ln>
                  <a:noFill/>
                </a:ln>
                <a:solidFill>
                  <a:schemeClr val="tx1"/>
                </a:solidFill>
                <a:effectLst/>
              </a:rPr>
              <a:t> is used to clone a large fragment of </a:t>
            </a:r>
            <a:r>
              <a:rPr kumimoji="0" lang="en-US" sz="1200" b="0" i="0" u="none" strike="noStrike" cap="none" normalizeH="0" baseline="0" dirty="0" smtClean="0">
                <a:ln>
                  <a:noFill/>
                </a:ln>
                <a:solidFill>
                  <a:schemeClr val="tx1"/>
                </a:solidFill>
                <a:effectLst/>
                <a:hlinkClick r:id="rId4"/>
              </a:rPr>
              <a:t>DNA</a:t>
            </a:r>
            <a:r>
              <a:rPr kumimoji="0" lang="en-US" sz="1200" b="0" i="0" u="none" strike="noStrike" cap="none" normalizeH="0" baseline="0" dirty="0" smtClean="0">
                <a:ln>
                  <a:noFill/>
                </a:ln>
                <a:solidFill>
                  <a:schemeClr val="tx1"/>
                </a:solidFill>
                <a:effectLst/>
              </a:rPr>
              <a:t>? To what extent can these problems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 be solved by the use of other types of high-capacity cloning vector?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12.</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How is </a:t>
            </a:r>
            <a:r>
              <a:rPr kumimoji="0" lang="en-US" sz="1200" b="0" i="0" u="none" strike="noStrike" cap="none" normalizeH="0" baseline="0" dirty="0" smtClean="0">
                <a:ln>
                  <a:noFill/>
                </a:ln>
                <a:solidFill>
                  <a:schemeClr val="tx1"/>
                </a:solidFill>
                <a:effectLst/>
                <a:hlinkClick r:id="rId7"/>
              </a:rPr>
              <a:t>DNA</a:t>
            </a:r>
            <a:r>
              <a:rPr kumimoji="0" lang="en-US" sz="1200" b="0" i="0" u="none" strike="noStrike" cap="none" normalizeH="0" baseline="0" dirty="0" smtClean="0">
                <a:ln>
                  <a:noFill/>
                </a:ln>
                <a:solidFill>
                  <a:schemeClr val="tx1"/>
                </a:solidFill>
                <a:effectLst/>
              </a:rPr>
              <a:t> cloned in organisms other than </a:t>
            </a:r>
            <a:r>
              <a:rPr kumimoji="0" lang="en-US" sz="1200" b="0" i="1" u="none" strike="noStrike" cap="none" normalizeH="0" baseline="0" dirty="0" smtClean="0">
                <a:ln>
                  <a:noFill/>
                </a:ln>
                <a:solidFill>
                  <a:schemeClr val="tx1"/>
                </a:solidFill>
                <a:effectLst/>
              </a:rPr>
              <a:t>Escherichia coli?</a:t>
            </a:r>
            <a:r>
              <a:rPr kumimoji="0" lang="en-US" sz="12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13.</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Describe how a </a:t>
            </a:r>
            <a:r>
              <a:rPr kumimoji="0" lang="en-US" sz="1200" b="0" i="0" u="none" strike="noStrike" cap="none" normalizeH="0" baseline="0" dirty="0" smtClean="0">
                <a:ln>
                  <a:noFill/>
                </a:ln>
                <a:solidFill>
                  <a:schemeClr val="tx1"/>
                </a:solidFill>
                <a:effectLst/>
                <a:hlinkClick r:id="rId3"/>
              </a:rPr>
              <a:t>PCR</a:t>
            </a:r>
            <a:r>
              <a:rPr kumimoji="0" lang="en-US" sz="1200" b="0" i="0" u="none" strike="noStrike" cap="none" normalizeH="0" baseline="0" dirty="0" smtClean="0">
                <a:ln>
                  <a:noFill/>
                </a:ln>
                <a:solidFill>
                  <a:schemeClr val="tx1"/>
                </a:solidFill>
                <a:effectLst/>
              </a:rPr>
              <a:t> is carried out, paying particular attention to the role of the primers and the temperatures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 used during the thermal cycling.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solidFill>
                  <a:srgbClr val="800040"/>
                </a:solidFill>
                <a:latin typeface="Lucida Grande" charset="0"/>
              </a:rPr>
              <a:t>Bacterial</a:t>
            </a:r>
            <a:r>
              <a:rPr lang="es-ES_tradnl" dirty="0" smtClean="0">
                <a:solidFill>
                  <a:srgbClr val="800040"/>
                </a:solidFill>
                <a:latin typeface="Lucida Grande" charset="0"/>
              </a:rPr>
              <a:t> </a:t>
            </a:r>
            <a:r>
              <a:rPr lang="es-ES_tradnl" dirty="0" err="1" smtClean="0">
                <a:solidFill>
                  <a:srgbClr val="800040"/>
                </a:solidFill>
                <a:latin typeface="Lucida Grande" charset="0"/>
              </a:rPr>
              <a:t>plasmid</a:t>
            </a:r>
            <a:endParaRPr lang="en-US" dirty="0"/>
          </a:p>
        </p:txBody>
      </p:sp>
      <p:pic>
        <p:nvPicPr>
          <p:cNvPr id="3" name="Picture 2"/>
          <p:cNvPicPr>
            <a:picLocks noChangeAspect="1" noChangeArrowheads="1"/>
          </p:cNvPicPr>
          <p:nvPr/>
        </p:nvPicPr>
        <p:blipFill>
          <a:blip r:embed="rId2"/>
          <a:srcRect/>
          <a:stretch>
            <a:fillRect/>
          </a:stretch>
        </p:blipFill>
        <p:spPr bwMode="auto">
          <a:xfrm>
            <a:off x="914400" y="1752600"/>
            <a:ext cx="7467600" cy="2362200"/>
          </a:xfrm>
          <a:prstGeom prst="rect">
            <a:avLst/>
          </a:prstGeom>
          <a:noFill/>
          <a:ln w="9525">
            <a:noFill/>
            <a:miter lim="800000"/>
            <a:headEnd/>
            <a:tailEnd/>
          </a:ln>
          <a:effectLst/>
        </p:spPr>
      </p:pic>
      <p:pic>
        <p:nvPicPr>
          <p:cNvPr id="4" name="Picture 6"/>
          <p:cNvPicPr>
            <a:picLocks noChangeAspect="1" noChangeArrowheads="1"/>
          </p:cNvPicPr>
          <p:nvPr/>
        </p:nvPicPr>
        <p:blipFill>
          <a:blip r:embed="rId3"/>
          <a:srcRect/>
          <a:stretch>
            <a:fillRect/>
          </a:stretch>
        </p:blipFill>
        <p:spPr bwMode="auto">
          <a:xfrm>
            <a:off x="2438400" y="4572000"/>
            <a:ext cx="3810000" cy="19812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066800" y="381000"/>
            <a:ext cx="7010400" cy="6324599"/>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19600" y="2819400"/>
            <a:ext cx="4267200" cy="3200400"/>
            <a:chOff x="2832" y="1776"/>
            <a:chExt cx="2688" cy="2016"/>
          </a:xfrm>
        </p:grpSpPr>
        <p:sp>
          <p:nvSpPr>
            <p:cNvPr id="2070" name="Rectangle 3"/>
            <p:cNvSpPr>
              <a:spLocks noChangeArrowheads="1"/>
            </p:cNvSpPr>
            <p:nvPr/>
          </p:nvSpPr>
          <p:spPr bwMode="auto">
            <a:xfrm>
              <a:off x="2832" y="1776"/>
              <a:ext cx="2688" cy="2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71" name="Line 4"/>
            <p:cNvSpPr>
              <a:spLocks noChangeShapeType="1"/>
            </p:cNvSpPr>
            <p:nvPr/>
          </p:nvSpPr>
          <p:spPr bwMode="auto">
            <a:xfrm>
              <a:off x="2928" y="3648"/>
              <a:ext cx="2496" cy="0"/>
            </a:xfrm>
            <a:prstGeom prst="line">
              <a:avLst/>
            </a:prstGeom>
            <a:noFill/>
            <a:ln w="76200">
              <a:solidFill>
                <a:schemeClr val="tx1"/>
              </a:solidFill>
              <a:round/>
              <a:headEnd/>
              <a:tailEnd/>
            </a:ln>
          </p:spPr>
          <p:txBody>
            <a:bodyPr/>
            <a:lstStyle/>
            <a:p>
              <a:endParaRPr lang="en-US"/>
            </a:p>
          </p:txBody>
        </p:sp>
      </p:grpSp>
      <p:sp>
        <p:nvSpPr>
          <p:cNvPr id="2051" name="Text Box 5"/>
          <p:cNvSpPr txBox="1">
            <a:spLocks noChangeArrowheads="1"/>
          </p:cNvSpPr>
          <p:nvPr/>
        </p:nvSpPr>
        <p:spPr bwMode="auto">
          <a:xfrm>
            <a:off x="1616075" y="228600"/>
            <a:ext cx="6445250" cy="762000"/>
          </a:xfrm>
          <a:prstGeom prst="rect">
            <a:avLst/>
          </a:prstGeom>
          <a:noFill/>
          <a:ln w="9525">
            <a:noFill/>
            <a:miter lim="800000"/>
            <a:headEnd/>
            <a:tailEnd/>
          </a:ln>
        </p:spPr>
        <p:txBody>
          <a:bodyPr wrap="none">
            <a:spAutoFit/>
          </a:bodyPr>
          <a:lstStyle/>
          <a:p>
            <a:pPr algn="ctr"/>
            <a:r>
              <a:rPr lang="en-US" sz="2400" b="1">
                <a:solidFill>
                  <a:schemeClr val="accent2"/>
                </a:solidFill>
              </a:rPr>
              <a:t>Retroviruses </a:t>
            </a:r>
          </a:p>
          <a:p>
            <a:pPr algn="ctr"/>
            <a:r>
              <a:rPr lang="en-US" sz="2000" b="1"/>
              <a:t>(including Lentivirus, HIV and MMLV based vectors)</a:t>
            </a:r>
          </a:p>
        </p:txBody>
      </p:sp>
      <p:sp>
        <p:nvSpPr>
          <p:cNvPr id="2052" name="Text Box 6"/>
          <p:cNvSpPr txBox="1">
            <a:spLocks noChangeArrowheads="1"/>
          </p:cNvSpPr>
          <p:nvPr/>
        </p:nvSpPr>
        <p:spPr bwMode="auto">
          <a:xfrm>
            <a:off x="76200" y="1600200"/>
            <a:ext cx="5102225" cy="1190625"/>
          </a:xfrm>
          <a:prstGeom prst="rect">
            <a:avLst/>
          </a:prstGeom>
          <a:noFill/>
          <a:ln w="9525">
            <a:noFill/>
            <a:miter lim="800000"/>
            <a:headEnd/>
            <a:tailEnd/>
          </a:ln>
        </p:spPr>
        <p:txBody>
          <a:bodyPr wrap="none">
            <a:spAutoFit/>
          </a:bodyPr>
          <a:lstStyle/>
          <a:p>
            <a:pPr>
              <a:buFontTx/>
              <a:buChar char="•"/>
            </a:pPr>
            <a:r>
              <a:rPr lang="en-US" b="1"/>
              <a:t>Single stranded RNA genome</a:t>
            </a:r>
          </a:p>
          <a:p>
            <a:pPr>
              <a:buFontTx/>
              <a:buChar char="•"/>
            </a:pPr>
            <a:r>
              <a:rPr lang="en-US" b="1"/>
              <a:t>Lipid membrane enveloped</a:t>
            </a:r>
          </a:p>
          <a:p>
            <a:pPr>
              <a:buFontTx/>
              <a:buChar char="•"/>
            </a:pPr>
            <a:r>
              <a:rPr lang="en-US" b="1"/>
              <a:t>Host range determined by envelope proteins</a:t>
            </a:r>
          </a:p>
          <a:p>
            <a:endParaRPr lang="en-US"/>
          </a:p>
        </p:txBody>
      </p:sp>
      <p:grpSp>
        <p:nvGrpSpPr>
          <p:cNvPr id="3" name="Group 7"/>
          <p:cNvGrpSpPr>
            <a:grpSpLocks/>
          </p:cNvGrpSpPr>
          <p:nvPr/>
        </p:nvGrpSpPr>
        <p:grpSpPr bwMode="auto">
          <a:xfrm>
            <a:off x="5410200" y="2046288"/>
            <a:ext cx="1976438" cy="474662"/>
            <a:chOff x="3408" y="1392"/>
            <a:chExt cx="1245" cy="299"/>
          </a:xfrm>
        </p:grpSpPr>
        <p:grpSp>
          <p:nvGrpSpPr>
            <p:cNvPr id="4" name="Group 8"/>
            <p:cNvGrpSpPr>
              <a:grpSpLocks/>
            </p:cNvGrpSpPr>
            <p:nvPr/>
          </p:nvGrpSpPr>
          <p:grpSpPr bwMode="auto">
            <a:xfrm>
              <a:off x="3408" y="1392"/>
              <a:ext cx="1245" cy="299"/>
              <a:chOff x="3408" y="1392"/>
              <a:chExt cx="1245" cy="299"/>
            </a:xfrm>
          </p:grpSpPr>
          <p:sp>
            <p:nvSpPr>
              <p:cNvPr id="2068" name="Oval 9"/>
              <p:cNvSpPr>
                <a:spLocks noChangeArrowheads="1"/>
              </p:cNvSpPr>
              <p:nvPr/>
            </p:nvSpPr>
            <p:spPr bwMode="auto">
              <a:xfrm>
                <a:off x="3408" y="1392"/>
                <a:ext cx="386" cy="292"/>
              </a:xfrm>
              <a:prstGeom prst="ellipse">
                <a:avLst/>
              </a:prstGeom>
              <a:solidFill>
                <a:schemeClr val="accent1"/>
              </a:solidFill>
              <a:ln w="57150">
                <a:solidFill>
                  <a:schemeClr val="tx1"/>
                </a:solidFill>
                <a:round/>
                <a:headEnd/>
                <a:tailEnd/>
              </a:ln>
            </p:spPr>
            <p:txBody>
              <a:bodyPr wrap="none" anchor="ctr"/>
              <a:lstStyle/>
              <a:p>
                <a:endParaRPr lang="en-US"/>
              </a:p>
            </p:txBody>
          </p:sp>
          <p:sp>
            <p:nvSpPr>
              <p:cNvPr id="2069" name="Text Box 10"/>
              <p:cNvSpPr txBox="1">
                <a:spLocks noChangeArrowheads="1"/>
              </p:cNvSpPr>
              <p:nvPr/>
            </p:nvSpPr>
            <p:spPr bwMode="auto">
              <a:xfrm>
                <a:off x="3817" y="1460"/>
                <a:ext cx="836" cy="231"/>
              </a:xfrm>
              <a:prstGeom prst="rect">
                <a:avLst/>
              </a:prstGeom>
              <a:noFill/>
              <a:ln w="9525">
                <a:noFill/>
                <a:miter lim="800000"/>
                <a:headEnd/>
                <a:tailEnd/>
              </a:ln>
            </p:spPr>
            <p:txBody>
              <a:bodyPr wrap="none">
                <a:spAutoFit/>
              </a:bodyPr>
              <a:lstStyle/>
              <a:p>
                <a:r>
                  <a:rPr lang="en-US" b="1">
                    <a:solidFill>
                      <a:schemeClr val="accent2"/>
                    </a:solidFill>
                  </a:rPr>
                  <a:t>Retrovirus</a:t>
                </a:r>
              </a:p>
            </p:txBody>
          </p:sp>
        </p:grpSp>
        <p:sp>
          <p:nvSpPr>
            <p:cNvPr id="2067" name="Line 11"/>
            <p:cNvSpPr>
              <a:spLocks noChangeShapeType="1"/>
            </p:cNvSpPr>
            <p:nvPr/>
          </p:nvSpPr>
          <p:spPr bwMode="auto">
            <a:xfrm>
              <a:off x="3431" y="1538"/>
              <a:ext cx="326" cy="0"/>
            </a:xfrm>
            <a:prstGeom prst="line">
              <a:avLst/>
            </a:prstGeom>
            <a:noFill/>
            <a:ln w="76200">
              <a:solidFill>
                <a:srgbClr val="99CC00"/>
              </a:solidFill>
              <a:round/>
              <a:headEnd/>
              <a:tailEnd/>
            </a:ln>
          </p:spPr>
          <p:txBody>
            <a:bodyPr/>
            <a:lstStyle/>
            <a:p>
              <a:endParaRPr lang="en-US"/>
            </a:p>
          </p:txBody>
        </p:sp>
      </p:grpSp>
      <p:grpSp>
        <p:nvGrpSpPr>
          <p:cNvPr id="5" name="Group 12"/>
          <p:cNvGrpSpPr>
            <a:grpSpLocks/>
          </p:cNvGrpSpPr>
          <p:nvPr/>
        </p:nvGrpSpPr>
        <p:grpSpPr bwMode="auto">
          <a:xfrm>
            <a:off x="5486400" y="2667000"/>
            <a:ext cx="3092450" cy="3124200"/>
            <a:chOff x="3456" y="1680"/>
            <a:chExt cx="1948" cy="1968"/>
          </a:xfrm>
        </p:grpSpPr>
        <p:sp>
          <p:nvSpPr>
            <p:cNvPr id="2057" name="Line 13"/>
            <p:cNvSpPr>
              <a:spLocks noChangeShapeType="1"/>
            </p:cNvSpPr>
            <p:nvPr/>
          </p:nvSpPr>
          <p:spPr bwMode="auto">
            <a:xfrm>
              <a:off x="3600" y="1680"/>
              <a:ext cx="0" cy="384"/>
            </a:xfrm>
            <a:prstGeom prst="line">
              <a:avLst/>
            </a:prstGeom>
            <a:noFill/>
            <a:ln w="57150">
              <a:solidFill>
                <a:schemeClr val="tx1"/>
              </a:solidFill>
              <a:round/>
              <a:headEnd/>
              <a:tailEnd type="triangle" w="med" len="med"/>
            </a:ln>
          </p:spPr>
          <p:txBody>
            <a:bodyPr/>
            <a:lstStyle/>
            <a:p>
              <a:endParaRPr lang="en-US"/>
            </a:p>
          </p:txBody>
        </p:sp>
        <p:sp>
          <p:nvSpPr>
            <p:cNvPr id="2058" name="Line 14"/>
            <p:cNvSpPr>
              <a:spLocks noChangeShapeType="1"/>
            </p:cNvSpPr>
            <p:nvPr/>
          </p:nvSpPr>
          <p:spPr bwMode="auto">
            <a:xfrm>
              <a:off x="3456" y="2256"/>
              <a:ext cx="326" cy="0"/>
            </a:xfrm>
            <a:prstGeom prst="line">
              <a:avLst/>
            </a:prstGeom>
            <a:noFill/>
            <a:ln w="76200">
              <a:solidFill>
                <a:srgbClr val="99CC00"/>
              </a:solidFill>
              <a:round/>
              <a:headEnd/>
              <a:tailEnd/>
            </a:ln>
          </p:spPr>
          <p:txBody>
            <a:bodyPr/>
            <a:lstStyle/>
            <a:p>
              <a:endParaRPr lang="en-US"/>
            </a:p>
          </p:txBody>
        </p:sp>
        <p:sp>
          <p:nvSpPr>
            <p:cNvPr id="2059" name="Text Box 15"/>
            <p:cNvSpPr txBox="1">
              <a:spLocks noChangeArrowheads="1"/>
            </p:cNvSpPr>
            <p:nvPr/>
          </p:nvSpPr>
          <p:spPr bwMode="auto">
            <a:xfrm>
              <a:off x="3888" y="2112"/>
              <a:ext cx="1156" cy="231"/>
            </a:xfrm>
            <a:prstGeom prst="rect">
              <a:avLst/>
            </a:prstGeom>
            <a:noFill/>
            <a:ln w="9525">
              <a:noFill/>
              <a:miter lim="800000"/>
              <a:headEnd/>
              <a:tailEnd/>
            </a:ln>
          </p:spPr>
          <p:txBody>
            <a:bodyPr wrap="none">
              <a:spAutoFit/>
            </a:bodyPr>
            <a:lstStyle/>
            <a:p>
              <a:r>
                <a:rPr lang="en-US"/>
                <a:t>ssRNA Genome</a:t>
              </a:r>
            </a:p>
          </p:txBody>
        </p:sp>
        <p:sp>
          <p:nvSpPr>
            <p:cNvPr id="2060" name="Line 16"/>
            <p:cNvSpPr>
              <a:spLocks noChangeShapeType="1"/>
            </p:cNvSpPr>
            <p:nvPr/>
          </p:nvSpPr>
          <p:spPr bwMode="auto">
            <a:xfrm>
              <a:off x="3600" y="2352"/>
              <a:ext cx="0" cy="480"/>
            </a:xfrm>
            <a:prstGeom prst="line">
              <a:avLst/>
            </a:prstGeom>
            <a:noFill/>
            <a:ln w="57150">
              <a:solidFill>
                <a:schemeClr val="tx1"/>
              </a:solidFill>
              <a:round/>
              <a:headEnd/>
              <a:tailEnd type="triangle" w="med" len="med"/>
            </a:ln>
          </p:spPr>
          <p:txBody>
            <a:bodyPr/>
            <a:lstStyle/>
            <a:p>
              <a:endParaRPr lang="en-US"/>
            </a:p>
          </p:txBody>
        </p:sp>
        <p:sp>
          <p:nvSpPr>
            <p:cNvPr id="2061" name="Text Box 17"/>
            <p:cNvSpPr txBox="1">
              <a:spLocks noChangeArrowheads="1"/>
            </p:cNvSpPr>
            <p:nvPr/>
          </p:nvSpPr>
          <p:spPr bwMode="auto">
            <a:xfrm>
              <a:off x="3840" y="2448"/>
              <a:ext cx="1564" cy="404"/>
            </a:xfrm>
            <a:prstGeom prst="rect">
              <a:avLst/>
            </a:prstGeom>
            <a:noFill/>
            <a:ln w="9525">
              <a:noFill/>
              <a:miter lim="800000"/>
              <a:headEnd/>
              <a:tailEnd/>
            </a:ln>
          </p:spPr>
          <p:txBody>
            <a:bodyPr wrap="none">
              <a:spAutoFit/>
            </a:bodyPr>
            <a:lstStyle/>
            <a:p>
              <a:r>
                <a:rPr lang="en-US"/>
                <a:t>Reverse Transcription </a:t>
              </a:r>
            </a:p>
            <a:p>
              <a:r>
                <a:rPr lang="en-US"/>
                <a:t>into dsDNA</a:t>
              </a:r>
            </a:p>
          </p:txBody>
        </p:sp>
        <p:sp>
          <p:nvSpPr>
            <p:cNvPr id="2062" name="Line 18"/>
            <p:cNvSpPr>
              <a:spLocks noChangeShapeType="1"/>
            </p:cNvSpPr>
            <p:nvPr/>
          </p:nvSpPr>
          <p:spPr bwMode="auto">
            <a:xfrm>
              <a:off x="3456" y="2928"/>
              <a:ext cx="326" cy="0"/>
            </a:xfrm>
            <a:prstGeom prst="line">
              <a:avLst/>
            </a:prstGeom>
            <a:noFill/>
            <a:ln w="76200">
              <a:solidFill>
                <a:srgbClr val="99CC00"/>
              </a:solidFill>
              <a:round/>
              <a:headEnd/>
              <a:tailEnd/>
            </a:ln>
          </p:spPr>
          <p:txBody>
            <a:bodyPr/>
            <a:lstStyle/>
            <a:p>
              <a:endParaRPr lang="en-US"/>
            </a:p>
          </p:txBody>
        </p:sp>
        <p:sp>
          <p:nvSpPr>
            <p:cNvPr id="2063" name="Line 19"/>
            <p:cNvSpPr>
              <a:spLocks noChangeShapeType="1"/>
            </p:cNvSpPr>
            <p:nvPr/>
          </p:nvSpPr>
          <p:spPr bwMode="auto">
            <a:xfrm>
              <a:off x="3600" y="3072"/>
              <a:ext cx="0" cy="432"/>
            </a:xfrm>
            <a:prstGeom prst="line">
              <a:avLst/>
            </a:prstGeom>
            <a:noFill/>
            <a:ln w="57150">
              <a:solidFill>
                <a:schemeClr val="tx1"/>
              </a:solidFill>
              <a:round/>
              <a:headEnd/>
              <a:tailEnd type="triangle" w="med" len="med"/>
            </a:ln>
          </p:spPr>
          <p:txBody>
            <a:bodyPr/>
            <a:lstStyle/>
            <a:p>
              <a:endParaRPr lang="en-US"/>
            </a:p>
          </p:txBody>
        </p:sp>
        <p:sp>
          <p:nvSpPr>
            <p:cNvPr id="2064" name="Line 20"/>
            <p:cNvSpPr>
              <a:spLocks noChangeShapeType="1"/>
            </p:cNvSpPr>
            <p:nvPr/>
          </p:nvSpPr>
          <p:spPr bwMode="auto">
            <a:xfrm>
              <a:off x="3456" y="3648"/>
              <a:ext cx="326" cy="0"/>
            </a:xfrm>
            <a:prstGeom prst="line">
              <a:avLst/>
            </a:prstGeom>
            <a:noFill/>
            <a:ln w="76200">
              <a:solidFill>
                <a:srgbClr val="99CC00"/>
              </a:solidFill>
              <a:round/>
              <a:headEnd/>
              <a:tailEnd/>
            </a:ln>
          </p:spPr>
          <p:txBody>
            <a:bodyPr/>
            <a:lstStyle/>
            <a:p>
              <a:endParaRPr lang="en-US"/>
            </a:p>
          </p:txBody>
        </p:sp>
        <p:sp>
          <p:nvSpPr>
            <p:cNvPr id="2065" name="Text Box 21"/>
            <p:cNvSpPr txBox="1">
              <a:spLocks noChangeArrowheads="1"/>
            </p:cNvSpPr>
            <p:nvPr/>
          </p:nvSpPr>
          <p:spPr bwMode="auto">
            <a:xfrm>
              <a:off x="3840" y="2976"/>
              <a:ext cx="1412" cy="404"/>
            </a:xfrm>
            <a:prstGeom prst="rect">
              <a:avLst/>
            </a:prstGeom>
            <a:noFill/>
            <a:ln w="9525">
              <a:noFill/>
              <a:miter lim="800000"/>
              <a:headEnd/>
              <a:tailEnd/>
            </a:ln>
          </p:spPr>
          <p:txBody>
            <a:bodyPr wrap="none">
              <a:spAutoFit/>
            </a:bodyPr>
            <a:lstStyle/>
            <a:p>
              <a:r>
                <a:rPr lang="en-US"/>
                <a:t>Random integration </a:t>
              </a:r>
            </a:p>
            <a:p>
              <a:r>
                <a:rPr lang="en-US"/>
                <a:t>into host genome</a:t>
              </a:r>
            </a:p>
          </p:txBody>
        </p:sp>
      </p:grpSp>
      <p:sp>
        <p:nvSpPr>
          <p:cNvPr id="2055" name="Text Box 22"/>
          <p:cNvSpPr txBox="1">
            <a:spLocks noChangeArrowheads="1"/>
          </p:cNvSpPr>
          <p:nvPr/>
        </p:nvSpPr>
        <p:spPr bwMode="auto">
          <a:xfrm>
            <a:off x="5791200" y="6096000"/>
            <a:ext cx="1174750" cy="366713"/>
          </a:xfrm>
          <a:prstGeom prst="rect">
            <a:avLst/>
          </a:prstGeom>
          <a:noFill/>
          <a:ln w="9525">
            <a:noFill/>
            <a:miter lim="800000"/>
            <a:headEnd/>
            <a:tailEnd/>
          </a:ln>
        </p:spPr>
        <p:txBody>
          <a:bodyPr wrap="none">
            <a:spAutoFit/>
          </a:bodyPr>
          <a:lstStyle/>
          <a:p>
            <a:r>
              <a:rPr lang="en-US" b="1">
                <a:solidFill>
                  <a:schemeClr val="accent2"/>
                </a:solidFill>
              </a:rPr>
              <a:t>Host Cell</a:t>
            </a:r>
          </a:p>
        </p:txBody>
      </p:sp>
      <p:sp>
        <p:nvSpPr>
          <p:cNvPr id="2056" name="Text Box 23"/>
          <p:cNvSpPr txBox="1">
            <a:spLocks noChangeArrowheads="1"/>
          </p:cNvSpPr>
          <p:nvPr/>
        </p:nvSpPr>
        <p:spPr bwMode="auto">
          <a:xfrm>
            <a:off x="7315200" y="5486400"/>
            <a:ext cx="1250950" cy="366713"/>
          </a:xfrm>
          <a:prstGeom prst="rect">
            <a:avLst/>
          </a:prstGeom>
          <a:noFill/>
          <a:ln w="9525">
            <a:noFill/>
            <a:miter lim="800000"/>
            <a:headEnd/>
            <a:tailEnd/>
          </a:ln>
        </p:spPr>
        <p:txBody>
          <a:bodyPr wrap="none">
            <a:spAutoFit/>
          </a:bodyPr>
          <a:lstStyle/>
          <a:p>
            <a:r>
              <a:rPr lang="en-US" b="1">
                <a:solidFill>
                  <a:schemeClr val="accent2"/>
                </a:solidFill>
              </a:rPr>
              <a:t>Host 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90800" y="304800"/>
            <a:ext cx="46482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accent2"/>
                </a:solidFill>
              </a:rPr>
              <a:t>The Retroviral Genome</a:t>
            </a:r>
          </a:p>
        </p:txBody>
      </p:sp>
      <p:sp>
        <p:nvSpPr>
          <p:cNvPr id="3075" name="Text Box 3"/>
          <p:cNvSpPr txBox="1">
            <a:spLocks noChangeArrowheads="1"/>
          </p:cNvSpPr>
          <p:nvPr/>
        </p:nvSpPr>
        <p:spPr bwMode="auto">
          <a:xfrm>
            <a:off x="241300" y="2590800"/>
            <a:ext cx="8293100" cy="3943350"/>
          </a:xfrm>
          <a:prstGeom prst="rect">
            <a:avLst/>
          </a:prstGeom>
          <a:noFill/>
          <a:ln w="9525">
            <a:noFill/>
            <a:miter lim="800000"/>
            <a:headEnd/>
            <a:tailEnd/>
          </a:ln>
        </p:spPr>
        <p:txBody>
          <a:bodyPr>
            <a:spAutoFit/>
          </a:bodyPr>
          <a:lstStyle/>
          <a:p>
            <a:pPr eaLnBrk="0" hangingPunct="0">
              <a:spcBef>
                <a:spcPct val="50000"/>
              </a:spcBef>
            </a:pPr>
            <a:r>
              <a:rPr lang="en-US" b="1" dirty="0">
                <a:solidFill>
                  <a:schemeClr val="accent2"/>
                </a:solidFill>
              </a:rPr>
              <a:t>Long Terminal Repeat (LTR): </a:t>
            </a:r>
            <a:r>
              <a:rPr lang="en-US" b="1" dirty="0"/>
              <a:t>Necessary for integration into host genome</a:t>
            </a:r>
          </a:p>
          <a:p>
            <a:pPr eaLnBrk="0" hangingPunct="0">
              <a:spcBef>
                <a:spcPct val="50000"/>
              </a:spcBef>
            </a:pPr>
            <a:endParaRPr lang="en-US" b="1" dirty="0">
              <a:solidFill>
                <a:schemeClr val="accent2"/>
              </a:solidFill>
            </a:endParaRPr>
          </a:p>
          <a:p>
            <a:pPr eaLnBrk="0" hangingPunct="0">
              <a:spcBef>
                <a:spcPct val="50000"/>
              </a:spcBef>
              <a:buFont typeface="Symbol" pitchFamily="-112" charset="2"/>
              <a:buNone/>
            </a:pPr>
            <a:r>
              <a:rPr lang="en-US" b="1" dirty="0">
                <a:solidFill>
                  <a:schemeClr val="accent2"/>
                </a:solidFill>
                <a:sym typeface="Symbol" pitchFamily="-112" charset="2"/>
              </a:rPr>
              <a:t> (Psi): </a:t>
            </a:r>
            <a:r>
              <a:rPr lang="en-US" b="1" dirty="0"/>
              <a:t>packaging signal</a:t>
            </a:r>
          </a:p>
          <a:p>
            <a:pPr eaLnBrk="0" hangingPunct="0">
              <a:spcBef>
                <a:spcPct val="50000"/>
              </a:spcBef>
              <a:buFont typeface="Symbol" pitchFamily="-112" charset="2"/>
              <a:buChar char="y"/>
            </a:pPr>
            <a:endParaRPr lang="en-US" b="1" dirty="0"/>
          </a:p>
          <a:p>
            <a:pPr eaLnBrk="0" hangingPunct="0">
              <a:spcBef>
                <a:spcPct val="50000"/>
              </a:spcBef>
              <a:buFont typeface="Symbol" pitchFamily="-112" charset="2"/>
              <a:buNone/>
            </a:pPr>
            <a:r>
              <a:rPr lang="en-US" b="1" i="1" dirty="0">
                <a:solidFill>
                  <a:schemeClr val="accent2"/>
                </a:solidFill>
              </a:rPr>
              <a:t>gag</a:t>
            </a:r>
            <a:r>
              <a:rPr lang="en-US" b="1" dirty="0">
                <a:solidFill>
                  <a:schemeClr val="accent2"/>
                </a:solidFill>
              </a:rPr>
              <a:t>:</a:t>
            </a:r>
            <a:r>
              <a:rPr lang="en-US" b="1" dirty="0"/>
              <a:t> Packages viral genome into viral particles</a:t>
            </a:r>
          </a:p>
          <a:p>
            <a:pPr eaLnBrk="0" hangingPunct="0">
              <a:spcBef>
                <a:spcPct val="50000"/>
              </a:spcBef>
              <a:buFont typeface="Symbol" pitchFamily="-112" charset="2"/>
              <a:buNone/>
            </a:pPr>
            <a:endParaRPr lang="en-US" b="1" dirty="0"/>
          </a:p>
          <a:p>
            <a:pPr eaLnBrk="0" hangingPunct="0">
              <a:spcBef>
                <a:spcPct val="50000"/>
              </a:spcBef>
              <a:buFont typeface="Symbol" pitchFamily="-112" charset="2"/>
              <a:buNone/>
            </a:pPr>
            <a:r>
              <a:rPr lang="en-US" b="1" i="1" dirty="0" err="1">
                <a:solidFill>
                  <a:schemeClr val="accent2"/>
                </a:solidFill>
              </a:rPr>
              <a:t>pol</a:t>
            </a:r>
            <a:r>
              <a:rPr lang="en-US" b="1" dirty="0">
                <a:solidFill>
                  <a:schemeClr val="accent2"/>
                </a:solidFill>
              </a:rPr>
              <a:t>:</a:t>
            </a:r>
            <a:r>
              <a:rPr lang="en-US" b="1" dirty="0"/>
              <a:t> viral polymerase necessary for viral replication</a:t>
            </a:r>
          </a:p>
          <a:p>
            <a:pPr eaLnBrk="0" hangingPunct="0">
              <a:spcBef>
                <a:spcPct val="50000"/>
              </a:spcBef>
              <a:buFont typeface="Symbol" pitchFamily="-112" charset="2"/>
              <a:buNone/>
            </a:pPr>
            <a:endParaRPr lang="en-US" b="1" dirty="0"/>
          </a:p>
          <a:p>
            <a:pPr eaLnBrk="0" hangingPunct="0">
              <a:spcBef>
                <a:spcPct val="50000"/>
              </a:spcBef>
              <a:buFont typeface="Symbol" pitchFamily="-112" charset="2"/>
              <a:buNone/>
            </a:pPr>
            <a:r>
              <a:rPr lang="en-US" b="1" i="1" dirty="0" err="1">
                <a:solidFill>
                  <a:schemeClr val="accent2"/>
                </a:solidFill>
              </a:rPr>
              <a:t>env</a:t>
            </a:r>
            <a:r>
              <a:rPr lang="en-US" b="1" dirty="0">
                <a:solidFill>
                  <a:schemeClr val="accent2"/>
                </a:solidFill>
              </a:rPr>
              <a:t>:</a:t>
            </a:r>
            <a:r>
              <a:rPr lang="en-US" b="1" dirty="0"/>
              <a:t> viral envelope proteins, necessary for entry into host cells, dictate host range</a:t>
            </a:r>
          </a:p>
        </p:txBody>
      </p:sp>
      <p:grpSp>
        <p:nvGrpSpPr>
          <p:cNvPr id="2" name="Group 4"/>
          <p:cNvGrpSpPr>
            <a:grpSpLocks/>
          </p:cNvGrpSpPr>
          <p:nvPr/>
        </p:nvGrpSpPr>
        <p:grpSpPr bwMode="auto">
          <a:xfrm>
            <a:off x="1524000" y="1219200"/>
            <a:ext cx="5905500" cy="684213"/>
            <a:chOff x="592" y="1336"/>
            <a:chExt cx="3720" cy="431"/>
          </a:xfrm>
        </p:grpSpPr>
        <p:sp>
          <p:nvSpPr>
            <p:cNvPr id="3077" name="Text Box 5"/>
            <p:cNvSpPr txBox="1">
              <a:spLocks noChangeArrowheads="1"/>
            </p:cNvSpPr>
            <p:nvPr/>
          </p:nvSpPr>
          <p:spPr bwMode="auto">
            <a:xfrm>
              <a:off x="592" y="1336"/>
              <a:ext cx="3720" cy="231"/>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LTR  </a:t>
              </a:r>
              <a:r>
                <a:rPr lang="en-US">
                  <a:latin typeface="Tahoma" pitchFamily="34" charset="0"/>
                  <a:sym typeface="Symbol" pitchFamily="-112" charset="2"/>
                </a:rPr>
                <a:t>                                                             LTR</a:t>
              </a:r>
            </a:p>
          </p:txBody>
        </p:sp>
        <p:sp>
          <p:nvSpPr>
            <p:cNvPr id="3078" name="Rectangle 6"/>
            <p:cNvSpPr>
              <a:spLocks noChangeArrowheads="1"/>
            </p:cNvSpPr>
            <p:nvPr/>
          </p:nvSpPr>
          <p:spPr bwMode="auto">
            <a:xfrm>
              <a:off x="1152" y="1536"/>
              <a:ext cx="2540" cy="231"/>
            </a:xfrm>
            <a:prstGeom prst="rect">
              <a:avLst/>
            </a:prstGeom>
            <a:noFill/>
            <a:ln w="9525">
              <a:noFill/>
              <a:miter lim="800000"/>
              <a:headEnd/>
              <a:tailEnd/>
            </a:ln>
          </p:spPr>
          <p:txBody>
            <a:bodyPr wrap="none">
              <a:spAutoFit/>
            </a:bodyPr>
            <a:lstStyle/>
            <a:p>
              <a:r>
                <a:rPr lang="en-US" i="1"/>
                <a:t>gag                      pol                      env</a:t>
              </a:r>
            </a:p>
          </p:txBody>
        </p:sp>
        <p:sp>
          <p:nvSpPr>
            <p:cNvPr id="3079" name="Line 7"/>
            <p:cNvSpPr>
              <a:spLocks noChangeShapeType="1"/>
            </p:cNvSpPr>
            <p:nvPr/>
          </p:nvSpPr>
          <p:spPr bwMode="auto">
            <a:xfrm>
              <a:off x="688" y="1560"/>
              <a:ext cx="3392" cy="0"/>
            </a:xfrm>
            <a:prstGeom prst="line">
              <a:avLst/>
            </a:prstGeom>
            <a:noFill/>
            <a:ln w="76200">
              <a:solidFill>
                <a:schemeClr val="folHlink"/>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2744788"/>
            <a:ext cx="5943600" cy="684212"/>
            <a:chOff x="592" y="1336"/>
            <a:chExt cx="3720" cy="431"/>
          </a:xfrm>
        </p:grpSpPr>
        <p:sp>
          <p:nvSpPr>
            <p:cNvPr id="4134" name="Text Box 3"/>
            <p:cNvSpPr txBox="1">
              <a:spLocks noChangeArrowheads="1"/>
            </p:cNvSpPr>
            <p:nvPr/>
          </p:nvSpPr>
          <p:spPr bwMode="auto">
            <a:xfrm>
              <a:off x="592" y="1336"/>
              <a:ext cx="3720" cy="231"/>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LTR  </a:t>
              </a:r>
              <a:r>
                <a:rPr lang="en-US">
                  <a:latin typeface="Tahoma" pitchFamily="34" charset="0"/>
                  <a:sym typeface="Symbol" pitchFamily="-112" charset="2"/>
                </a:rPr>
                <a:t>                                                             LTR</a:t>
              </a:r>
              <a:endParaRPr lang="en-US" b="1">
                <a:solidFill>
                  <a:srgbClr val="FF0000"/>
                </a:solidFill>
                <a:latin typeface="Tahoma" pitchFamily="34" charset="0"/>
                <a:cs typeface="Tahoma" pitchFamily="34" charset="0"/>
                <a:sym typeface="Symbol" pitchFamily="-112" charset="2"/>
              </a:endParaRPr>
            </a:p>
          </p:txBody>
        </p:sp>
        <p:sp>
          <p:nvSpPr>
            <p:cNvPr id="4135" name="Rectangle 4"/>
            <p:cNvSpPr>
              <a:spLocks noChangeArrowheads="1"/>
            </p:cNvSpPr>
            <p:nvPr/>
          </p:nvSpPr>
          <p:spPr bwMode="auto">
            <a:xfrm>
              <a:off x="1152" y="1536"/>
              <a:ext cx="2524" cy="231"/>
            </a:xfrm>
            <a:prstGeom prst="rect">
              <a:avLst/>
            </a:prstGeom>
            <a:noFill/>
            <a:ln w="9525">
              <a:noFill/>
              <a:miter lim="800000"/>
              <a:headEnd/>
              <a:tailEnd/>
            </a:ln>
          </p:spPr>
          <p:txBody>
            <a:bodyPr wrap="none">
              <a:spAutoFit/>
            </a:bodyPr>
            <a:lstStyle/>
            <a:p>
              <a:r>
                <a:rPr lang="en-US" i="1"/>
                <a:t>gag                      pol                      env</a:t>
              </a:r>
            </a:p>
          </p:txBody>
        </p:sp>
        <p:sp>
          <p:nvSpPr>
            <p:cNvPr id="4136" name="Line 5"/>
            <p:cNvSpPr>
              <a:spLocks noChangeShapeType="1"/>
            </p:cNvSpPr>
            <p:nvPr/>
          </p:nvSpPr>
          <p:spPr bwMode="auto">
            <a:xfrm>
              <a:off x="688" y="1560"/>
              <a:ext cx="3392" cy="0"/>
            </a:xfrm>
            <a:prstGeom prst="line">
              <a:avLst/>
            </a:prstGeom>
            <a:noFill/>
            <a:ln w="76200">
              <a:solidFill>
                <a:schemeClr val="folHlink"/>
              </a:solidFill>
              <a:round/>
              <a:headEnd/>
              <a:tailEnd/>
            </a:ln>
          </p:spPr>
          <p:txBody>
            <a:bodyPr/>
            <a:lstStyle/>
            <a:p>
              <a:endParaRPr lang="en-US"/>
            </a:p>
          </p:txBody>
        </p:sp>
      </p:grpSp>
      <p:sp>
        <p:nvSpPr>
          <p:cNvPr id="4099" name="Rectangle 6"/>
          <p:cNvSpPr>
            <a:spLocks noChangeArrowheads="1"/>
          </p:cNvSpPr>
          <p:nvPr/>
        </p:nvSpPr>
        <p:spPr bwMode="auto">
          <a:xfrm>
            <a:off x="1447800" y="228600"/>
            <a:ext cx="6400800" cy="822325"/>
          </a:xfrm>
          <a:prstGeom prst="rect">
            <a:avLst/>
          </a:prstGeom>
          <a:noFill/>
          <a:ln w="9525">
            <a:noFill/>
            <a:miter lim="800000"/>
            <a:headEnd/>
            <a:tailEnd/>
          </a:ln>
        </p:spPr>
        <p:txBody>
          <a:bodyPr>
            <a:spAutoFit/>
          </a:bodyPr>
          <a:lstStyle/>
          <a:p>
            <a:pPr algn="ctr"/>
            <a:r>
              <a:rPr lang="en-US" sz="2400" b="1">
                <a:solidFill>
                  <a:schemeClr val="accent2"/>
                </a:solidFill>
              </a:rPr>
              <a:t>Design of </a:t>
            </a:r>
            <a:r>
              <a:rPr lang="en-US" sz="2400" b="1">
                <a:solidFill>
                  <a:srgbClr val="FF0000"/>
                </a:solidFill>
              </a:rPr>
              <a:t>Replication Incompetent</a:t>
            </a:r>
            <a:r>
              <a:rPr lang="en-US" sz="2400" b="1">
                <a:solidFill>
                  <a:schemeClr val="tx2"/>
                </a:solidFill>
              </a:rPr>
              <a:t> </a:t>
            </a:r>
            <a:r>
              <a:rPr lang="en-US" sz="2400" b="1">
                <a:solidFill>
                  <a:schemeClr val="accent2"/>
                </a:solidFill>
              </a:rPr>
              <a:t>Lentiviral Vectors (3rd Generation)</a:t>
            </a:r>
          </a:p>
        </p:txBody>
      </p:sp>
      <p:grpSp>
        <p:nvGrpSpPr>
          <p:cNvPr id="3" name="Group 7"/>
          <p:cNvGrpSpPr>
            <a:grpSpLocks/>
          </p:cNvGrpSpPr>
          <p:nvPr/>
        </p:nvGrpSpPr>
        <p:grpSpPr bwMode="auto">
          <a:xfrm>
            <a:off x="5715000" y="4572000"/>
            <a:ext cx="1600200" cy="2162175"/>
            <a:chOff x="3507" y="2880"/>
            <a:chExt cx="1008" cy="1362"/>
          </a:xfrm>
        </p:grpSpPr>
        <p:sp>
          <p:nvSpPr>
            <p:cNvPr id="4131" name="Oval 8"/>
            <p:cNvSpPr>
              <a:spLocks noChangeArrowheads="1"/>
            </p:cNvSpPr>
            <p:nvPr/>
          </p:nvSpPr>
          <p:spPr bwMode="auto">
            <a:xfrm>
              <a:off x="3603" y="2880"/>
              <a:ext cx="720" cy="720"/>
            </a:xfrm>
            <a:prstGeom prst="ellipse">
              <a:avLst/>
            </a:prstGeom>
            <a:noFill/>
            <a:ln w="41275">
              <a:solidFill>
                <a:srgbClr val="3366FF"/>
              </a:solidFill>
              <a:round/>
              <a:headEnd/>
              <a:tailEnd/>
            </a:ln>
          </p:spPr>
          <p:txBody>
            <a:bodyPr wrap="none" anchor="ctr"/>
            <a:lstStyle/>
            <a:p>
              <a:endParaRPr lang="en-US"/>
            </a:p>
          </p:txBody>
        </p:sp>
        <p:sp>
          <p:nvSpPr>
            <p:cNvPr id="4132" name="Text Box 9"/>
            <p:cNvSpPr txBox="1">
              <a:spLocks noChangeArrowheads="1"/>
            </p:cNvSpPr>
            <p:nvPr/>
          </p:nvSpPr>
          <p:spPr bwMode="auto">
            <a:xfrm>
              <a:off x="3648" y="3024"/>
              <a:ext cx="643" cy="393"/>
            </a:xfrm>
            <a:prstGeom prst="rect">
              <a:avLst/>
            </a:prstGeom>
            <a:noFill/>
            <a:ln w="9525">
              <a:noFill/>
              <a:miter lim="800000"/>
              <a:headEnd/>
              <a:tailEnd/>
            </a:ln>
          </p:spPr>
          <p:txBody>
            <a:bodyPr wrap="none">
              <a:spAutoFit/>
            </a:bodyPr>
            <a:lstStyle/>
            <a:p>
              <a:pPr algn="ctr">
                <a:spcBef>
                  <a:spcPct val="50000"/>
                </a:spcBef>
              </a:pPr>
              <a:r>
                <a:rPr lang="en-US" sz="1400" b="1">
                  <a:cs typeface="Times New Roman" pitchFamily="-112" charset="0"/>
                </a:rPr>
                <a:t>Envelope </a:t>
              </a:r>
            </a:p>
            <a:p>
              <a:pPr algn="ctr">
                <a:spcBef>
                  <a:spcPct val="50000"/>
                </a:spcBef>
              </a:pPr>
              <a:r>
                <a:rPr lang="en-US" sz="1400" b="1">
                  <a:cs typeface="Times New Roman" pitchFamily="-112" charset="0"/>
                </a:rPr>
                <a:t>Vector</a:t>
              </a:r>
            </a:p>
          </p:txBody>
        </p:sp>
        <p:sp>
          <p:nvSpPr>
            <p:cNvPr id="4133" name="Text Box 10"/>
            <p:cNvSpPr txBox="1">
              <a:spLocks noChangeArrowheads="1"/>
            </p:cNvSpPr>
            <p:nvPr/>
          </p:nvSpPr>
          <p:spPr bwMode="auto">
            <a:xfrm>
              <a:off x="3507" y="3648"/>
              <a:ext cx="1008" cy="594"/>
            </a:xfrm>
            <a:prstGeom prst="rect">
              <a:avLst/>
            </a:prstGeom>
            <a:noFill/>
            <a:ln w="9525">
              <a:noFill/>
              <a:miter lim="800000"/>
              <a:headEnd/>
              <a:tailEnd/>
            </a:ln>
          </p:spPr>
          <p:txBody>
            <a:bodyPr>
              <a:spAutoFit/>
            </a:bodyPr>
            <a:lstStyle/>
            <a:p>
              <a:pPr algn="ctr"/>
              <a:r>
                <a:rPr lang="en-US" sz="1400" b="1">
                  <a:cs typeface="Times New Roman" pitchFamily="-112" charset="0"/>
                </a:rPr>
                <a:t>Viral envelope protein alters host range of the viral vector</a:t>
              </a:r>
            </a:p>
          </p:txBody>
        </p:sp>
      </p:grpSp>
      <p:grpSp>
        <p:nvGrpSpPr>
          <p:cNvPr id="4" name="Group 11"/>
          <p:cNvGrpSpPr>
            <a:grpSpLocks/>
          </p:cNvGrpSpPr>
          <p:nvPr/>
        </p:nvGrpSpPr>
        <p:grpSpPr bwMode="auto">
          <a:xfrm>
            <a:off x="2590800" y="4572000"/>
            <a:ext cx="1752600" cy="2222500"/>
            <a:chOff x="1920" y="2880"/>
            <a:chExt cx="1104" cy="1400"/>
          </a:xfrm>
        </p:grpSpPr>
        <p:sp>
          <p:nvSpPr>
            <p:cNvPr id="4128" name="Oval 12"/>
            <p:cNvSpPr>
              <a:spLocks noChangeArrowheads="1"/>
            </p:cNvSpPr>
            <p:nvPr/>
          </p:nvSpPr>
          <p:spPr bwMode="auto">
            <a:xfrm>
              <a:off x="2112" y="2880"/>
              <a:ext cx="720" cy="720"/>
            </a:xfrm>
            <a:prstGeom prst="ellipse">
              <a:avLst/>
            </a:prstGeom>
            <a:noFill/>
            <a:ln w="28575">
              <a:solidFill>
                <a:schemeClr val="tx1"/>
              </a:solidFill>
              <a:round/>
              <a:headEnd/>
              <a:tailEnd/>
            </a:ln>
          </p:spPr>
          <p:txBody>
            <a:bodyPr wrap="none" anchor="ctr"/>
            <a:lstStyle/>
            <a:p>
              <a:endParaRPr lang="en-US"/>
            </a:p>
          </p:txBody>
        </p:sp>
        <p:sp>
          <p:nvSpPr>
            <p:cNvPr id="4129" name="Text Box 13"/>
            <p:cNvSpPr txBox="1">
              <a:spLocks noChangeArrowheads="1"/>
            </p:cNvSpPr>
            <p:nvPr/>
          </p:nvSpPr>
          <p:spPr bwMode="auto">
            <a:xfrm>
              <a:off x="2143" y="3072"/>
              <a:ext cx="705" cy="326"/>
            </a:xfrm>
            <a:prstGeom prst="rect">
              <a:avLst/>
            </a:prstGeom>
            <a:noFill/>
            <a:ln w="9525">
              <a:noFill/>
              <a:miter lim="800000"/>
              <a:headEnd/>
              <a:tailEnd/>
            </a:ln>
          </p:spPr>
          <p:txBody>
            <a:bodyPr wrap="none">
              <a:spAutoFit/>
            </a:bodyPr>
            <a:lstStyle/>
            <a:p>
              <a:pPr algn="ctr" eaLnBrk="0" hangingPunct="0"/>
              <a:r>
                <a:rPr lang="en-US" sz="1400" b="1">
                  <a:cs typeface="Times New Roman" pitchFamily="-112" charset="0"/>
                </a:rPr>
                <a:t>Packaging </a:t>
              </a:r>
            </a:p>
            <a:p>
              <a:pPr algn="ctr" eaLnBrk="0" hangingPunct="0"/>
              <a:r>
                <a:rPr lang="en-US" sz="1400" b="1">
                  <a:cs typeface="Times New Roman" pitchFamily="-112" charset="0"/>
                </a:rPr>
                <a:t>Vector</a:t>
              </a:r>
            </a:p>
          </p:txBody>
        </p:sp>
        <p:sp>
          <p:nvSpPr>
            <p:cNvPr id="4130" name="Text Box 14"/>
            <p:cNvSpPr txBox="1">
              <a:spLocks noChangeArrowheads="1"/>
            </p:cNvSpPr>
            <p:nvPr/>
          </p:nvSpPr>
          <p:spPr bwMode="auto">
            <a:xfrm>
              <a:off x="1920" y="3552"/>
              <a:ext cx="1104" cy="728"/>
            </a:xfrm>
            <a:prstGeom prst="rect">
              <a:avLst/>
            </a:prstGeom>
            <a:noFill/>
            <a:ln w="9525">
              <a:noFill/>
              <a:miter lim="800000"/>
              <a:headEnd/>
              <a:tailEnd/>
            </a:ln>
          </p:spPr>
          <p:txBody>
            <a:bodyPr>
              <a:spAutoFit/>
            </a:bodyPr>
            <a:lstStyle/>
            <a:p>
              <a:pPr algn="ctr">
                <a:spcBef>
                  <a:spcPct val="50000"/>
                </a:spcBef>
              </a:pPr>
              <a:r>
                <a:rPr lang="en-US" sz="1400" b="1">
                  <a:cs typeface="Times New Roman" pitchFamily="-112" charset="0"/>
                </a:rPr>
                <a:t>Structural &amp; Packaging Genes (may already be present in packaging line)</a:t>
              </a:r>
            </a:p>
          </p:txBody>
        </p:sp>
      </p:grpSp>
      <p:grpSp>
        <p:nvGrpSpPr>
          <p:cNvPr id="5" name="Group 15"/>
          <p:cNvGrpSpPr>
            <a:grpSpLocks/>
          </p:cNvGrpSpPr>
          <p:nvPr/>
        </p:nvGrpSpPr>
        <p:grpSpPr bwMode="auto">
          <a:xfrm>
            <a:off x="0" y="4483100"/>
            <a:ext cx="1600200" cy="2374900"/>
            <a:chOff x="0" y="960"/>
            <a:chExt cx="1008" cy="1496"/>
          </a:xfrm>
        </p:grpSpPr>
        <p:sp>
          <p:nvSpPr>
            <p:cNvPr id="4125" name="Oval 16"/>
            <p:cNvSpPr>
              <a:spLocks noChangeArrowheads="1"/>
            </p:cNvSpPr>
            <p:nvPr/>
          </p:nvSpPr>
          <p:spPr bwMode="auto">
            <a:xfrm>
              <a:off x="192" y="960"/>
              <a:ext cx="720" cy="720"/>
            </a:xfrm>
            <a:prstGeom prst="ellipse">
              <a:avLst/>
            </a:prstGeom>
            <a:noFill/>
            <a:ln w="28575">
              <a:solidFill>
                <a:srgbClr val="FF0000"/>
              </a:solidFill>
              <a:round/>
              <a:headEnd/>
              <a:tailEnd/>
            </a:ln>
          </p:spPr>
          <p:txBody>
            <a:bodyPr wrap="none" anchor="ctr"/>
            <a:lstStyle/>
            <a:p>
              <a:endParaRPr lang="en-US"/>
            </a:p>
          </p:txBody>
        </p:sp>
        <p:sp>
          <p:nvSpPr>
            <p:cNvPr id="4126" name="Text Box 17"/>
            <p:cNvSpPr txBox="1">
              <a:spLocks noChangeArrowheads="1"/>
            </p:cNvSpPr>
            <p:nvPr/>
          </p:nvSpPr>
          <p:spPr bwMode="auto">
            <a:xfrm>
              <a:off x="0" y="1728"/>
              <a:ext cx="1008" cy="728"/>
            </a:xfrm>
            <a:prstGeom prst="rect">
              <a:avLst/>
            </a:prstGeom>
            <a:noFill/>
            <a:ln w="28575">
              <a:noFill/>
              <a:miter lim="800000"/>
              <a:headEnd/>
              <a:tailEnd/>
            </a:ln>
          </p:spPr>
          <p:txBody>
            <a:bodyPr>
              <a:spAutoFit/>
            </a:bodyPr>
            <a:lstStyle/>
            <a:p>
              <a:pPr algn="ctr">
                <a:spcBef>
                  <a:spcPct val="50000"/>
                </a:spcBef>
              </a:pPr>
              <a:r>
                <a:rPr lang="en-US" sz="1400" b="1">
                  <a:cs typeface="Times New Roman" pitchFamily="-112" charset="0"/>
                </a:rPr>
                <a:t>Regulatory Signals (LTR and </a:t>
              </a:r>
              <a:r>
                <a:rPr lang="en-US" sz="1400" b="1">
                  <a:cs typeface="Times New Roman" pitchFamily="-112" charset="0"/>
                  <a:sym typeface="Symbol" pitchFamily="-112" charset="2"/>
                </a:rPr>
                <a:t>), promoter and </a:t>
              </a:r>
              <a:r>
                <a:rPr lang="en-US" sz="1400" b="1">
                  <a:cs typeface="Times New Roman" pitchFamily="-112" charset="0"/>
                </a:rPr>
                <a:t>Insert Gene</a:t>
              </a:r>
            </a:p>
          </p:txBody>
        </p:sp>
        <p:sp>
          <p:nvSpPr>
            <p:cNvPr id="4127" name="Text Box 18"/>
            <p:cNvSpPr txBox="1">
              <a:spLocks noChangeArrowheads="1"/>
            </p:cNvSpPr>
            <p:nvPr/>
          </p:nvSpPr>
          <p:spPr bwMode="auto">
            <a:xfrm>
              <a:off x="240" y="1008"/>
              <a:ext cx="624" cy="728"/>
            </a:xfrm>
            <a:prstGeom prst="rect">
              <a:avLst/>
            </a:prstGeom>
            <a:noFill/>
            <a:ln w="28575">
              <a:noFill/>
              <a:miter lim="800000"/>
              <a:headEnd/>
              <a:tailEnd/>
            </a:ln>
          </p:spPr>
          <p:txBody>
            <a:bodyPr>
              <a:spAutoFit/>
            </a:bodyPr>
            <a:lstStyle/>
            <a:p>
              <a:pPr algn="ctr">
                <a:spcBef>
                  <a:spcPct val="50000"/>
                </a:spcBef>
              </a:pPr>
              <a:endParaRPr lang="en-US" sz="1400" b="1">
                <a:cs typeface="Times New Roman" pitchFamily="-112" charset="0"/>
              </a:endParaRPr>
            </a:p>
            <a:p>
              <a:pPr algn="ctr">
                <a:spcBef>
                  <a:spcPct val="50000"/>
                </a:spcBef>
              </a:pPr>
              <a:r>
                <a:rPr lang="en-US" sz="1400" b="1">
                  <a:cs typeface="Times New Roman" pitchFamily="-112" charset="0"/>
                </a:rPr>
                <a:t>Transfer Vector</a:t>
              </a:r>
            </a:p>
            <a:p>
              <a:pPr algn="ctr">
                <a:spcBef>
                  <a:spcPct val="50000"/>
                </a:spcBef>
              </a:pPr>
              <a:endParaRPr lang="en-US" sz="1400">
                <a:cs typeface="Times New Roman" pitchFamily="-112" charset="0"/>
              </a:endParaRPr>
            </a:p>
          </p:txBody>
        </p:sp>
      </p:grpSp>
      <p:sp>
        <p:nvSpPr>
          <p:cNvPr id="4103" name="Text Box 19"/>
          <p:cNvSpPr txBox="1">
            <a:spLocks noChangeArrowheads="1"/>
          </p:cNvSpPr>
          <p:nvPr/>
        </p:nvSpPr>
        <p:spPr bwMode="auto">
          <a:xfrm>
            <a:off x="838200" y="1447800"/>
            <a:ext cx="6858000" cy="915988"/>
          </a:xfrm>
          <a:prstGeom prst="rect">
            <a:avLst/>
          </a:prstGeom>
          <a:noFill/>
          <a:ln w="9525">
            <a:noFill/>
            <a:miter lim="800000"/>
            <a:headEnd/>
            <a:tailEnd/>
          </a:ln>
        </p:spPr>
        <p:txBody>
          <a:bodyPr>
            <a:spAutoFit/>
          </a:bodyPr>
          <a:lstStyle/>
          <a:p>
            <a:pPr eaLnBrk="0" hangingPunct="0">
              <a:spcBef>
                <a:spcPct val="50000"/>
              </a:spcBef>
            </a:pPr>
            <a:r>
              <a:rPr lang="en-US" b="1">
                <a:solidFill>
                  <a:schemeClr val="tx2"/>
                </a:solidFill>
              </a:rPr>
              <a:t>The viral vector is “gutted” as much as possible to create room for the insert gene and to divide the viral genome into cis- and trans- acting regions</a:t>
            </a:r>
          </a:p>
        </p:txBody>
      </p:sp>
      <p:sp>
        <p:nvSpPr>
          <p:cNvPr id="4104" name="Line 20"/>
          <p:cNvSpPr>
            <a:spLocks noChangeShapeType="1"/>
          </p:cNvSpPr>
          <p:nvPr/>
        </p:nvSpPr>
        <p:spPr bwMode="auto">
          <a:xfrm flipH="1">
            <a:off x="1219200" y="3276600"/>
            <a:ext cx="762000" cy="1143000"/>
          </a:xfrm>
          <a:prstGeom prst="line">
            <a:avLst/>
          </a:prstGeom>
          <a:noFill/>
          <a:ln w="38100">
            <a:solidFill>
              <a:schemeClr val="tx1"/>
            </a:solidFill>
            <a:round/>
            <a:headEnd/>
            <a:tailEnd type="triangle" w="med" len="med"/>
          </a:ln>
        </p:spPr>
        <p:txBody>
          <a:bodyPr/>
          <a:lstStyle/>
          <a:p>
            <a:endParaRPr lang="en-US"/>
          </a:p>
        </p:txBody>
      </p:sp>
      <p:sp>
        <p:nvSpPr>
          <p:cNvPr id="4105" name="Line 21"/>
          <p:cNvSpPr>
            <a:spLocks noChangeShapeType="1"/>
          </p:cNvSpPr>
          <p:nvPr/>
        </p:nvSpPr>
        <p:spPr bwMode="auto">
          <a:xfrm>
            <a:off x="2667000" y="3505200"/>
            <a:ext cx="457200" cy="914400"/>
          </a:xfrm>
          <a:prstGeom prst="line">
            <a:avLst/>
          </a:prstGeom>
          <a:noFill/>
          <a:ln w="38100">
            <a:solidFill>
              <a:schemeClr val="tx1"/>
            </a:solidFill>
            <a:round/>
            <a:headEnd/>
            <a:tailEnd type="triangle" w="med" len="med"/>
          </a:ln>
        </p:spPr>
        <p:txBody>
          <a:bodyPr/>
          <a:lstStyle/>
          <a:p>
            <a:endParaRPr lang="en-US"/>
          </a:p>
        </p:txBody>
      </p:sp>
      <p:sp>
        <p:nvSpPr>
          <p:cNvPr id="4106" name="Line 22"/>
          <p:cNvSpPr>
            <a:spLocks noChangeShapeType="1"/>
          </p:cNvSpPr>
          <p:nvPr/>
        </p:nvSpPr>
        <p:spPr bwMode="auto">
          <a:xfrm flipH="1">
            <a:off x="3733800" y="3429000"/>
            <a:ext cx="685800" cy="990600"/>
          </a:xfrm>
          <a:prstGeom prst="line">
            <a:avLst/>
          </a:prstGeom>
          <a:noFill/>
          <a:ln w="38100">
            <a:solidFill>
              <a:schemeClr val="tx1"/>
            </a:solidFill>
            <a:round/>
            <a:headEnd/>
            <a:tailEnd type="triangle" w="med" len="med"/>
          </a:ln>
        </p:spPr>
        <p:txBody>
          <a:bodyPr/>
          <a:lstStyle/>
          <a:p>
            <a:endParaRPr lang="en-US"/>
          </a:p>
        </p:txBody>
      </p:sp>
      <p:sp>
        <p:nvSpPr>
          <p:cNvPr id="4107" name="Line 23"/>
          <p:cNvSpPr>
            <a:spLocks noChangeShapeType="1"/>
          </p:cNvSpPr>
          <p:nvPr/>
        </p:nvSpPr>
        <p:spPr bwMode="auto">
          <a:xfrm>
            <a:off x="6172200" y="3352800"/>
            <a:ext cx="304800" cy="1066800"/>
          </a:xfrm>
          <a:prstGeom prst="line">
            <a:avLst/>
          </a:prstGeom>
          <a:noFill/>
          <a:ln w="38100">
            <a:solidFill>
              <a:schemeClr val="tx1"/>
            </a:solidFill>
            <a:round/>
            <a:headEnd/>
            <a:tailEnd type="triangle" w="med" len="med"/>
          </a:ln>
        </p:spPr>
        <p:txBody>
          <a:bodyPr/>
          <a:lstStyle/>
          <a:p>
            <a:endParaRPr lang="en-US"/>
          </a:p>
        </p:txBody>
      </p:sp>
      <p:grpSp>
        <p:nvGrpSpPr>
          <p:cNvPr id="6" name="Group 24"/>
          <p:cNvGrpSpPr>
            <a:grpSpLocks/>
          </p:cNvGrpSpPr>
          <p:nvPr/>
        </p:nvGrpSpPr>
        <p:grpSpPr bwMode="auto">
          <a:xfrm>
            <a:off x="2514600" y="2590800"/>
            <a:ext cx="3886200" cy="914400"/>
            <a:chOff x="1584" y="1632"/>
            <a:chExt cx="2448" cy="576"/>
          </a:xfrm>
        </p:grpSpPr>
        <p:grpSp>
          <p:nvGrpSpPr>
            <p:cNvPr id="7" name="Group 25"/>
            <p:cNvGrpSpPr>
              <a:grpSpLocks/>
            </p:cNvGrpSpPr>
            <p:nvPr/>
          </p:nvGrpSpPr>
          <p:grpSpPr bwMode="auto">
            <a:xfrm>
              <a:off x="1584" y="1968"/>
              <a:ext cx="2416" cy="240"/>
              <a:chOff x="1608" y="1968"/>
              <a:chExt cx="2416" cy="240"/>
            </a:xfrm>
          </p:grpSpPr>
          <p:grpSp>
            <p:nvGrpSpPr>
              <p:cNvPr id="8" name="Group 26"/>
              <p:cNvGrpSpPr>
                <a:grpSpLocks/>
              </p:cNvGrpSpPr>
              <p:nvPr/>
            </p:nvGrpSpPr>
            <p:grpSpPr bwMode="auto">
              <a:xfrm>
                <a:off x="1608" y="1968"/>
                <a:ext cx="240" cy="240"/>
                <a:chOff x="4032" y="2112"/>
                <a:chExt cx="240" cy="240"/>
              </a:xfrm>
            </p:grpSpPr>
            <p:sp>
              <p:nvSpPr>
                <p:cNvPr id="4123" name="Line 27"/>
                <p:cNvSpPr>
                  <a:spLocks noChangeAspect="1" noChangeShapeType="1"/>
                </p:cNvSpPr>
                <p:nvPr/>
              </p:nvSpPr>
              <p:spPr bwMode="auto">
                <a:xfrm flipH="1">
                  <a:off x="4032" y="2112"/>
                  <a:ext cx="240" cy="240"/>
                </a:xfrm>
                <a:prstGeom prst="line">
                  <a:avLst/>
                </a:prstGeom>
                <a:noFill/>
                <a:ln w="38100">
                  <a:solidFill>
                    <a:srgbClr val="FF0000"/>
                  </a:solidFill>
                  <a:round/>
                  <a:headEnd/>
                  <a:tailEnd/>
                </a:ln>
              </p:spPr>
              <p:txBody>
                <a:bodyPr/>
                <a:lstStyle/>
                <a:p>
                  <a:endParaRPr lang="en-US"/>
                </a:p>
              </p:txBody>
            </p:sp>
            <p:sp>
              <p:nvSpPr>
                <p:cNvPr id="4124" name="Line 28"/>
                <p:cNvSpPr>
                  <a:spLocks noChangeAspect="1" noChangeShapeType="1"/>
                </p:cNvSpPr>
                <p:nvPr/>
              </p:nvSpPr>
              <p:spPr bwMode="auto">
                <a:xfrm>
                  <a:off x="4032" y="2112"/>
                  <a:ext cx="240" cy="240"/>
                </a:xfrm>
                <a:prstGeom prst="line">
                  <a:avLst/>
                </a:prstGeom>
                <a:noFill/>
                <a:ln w="38100">
                  <a:solidFill>
                    <a:srgbClr val="FF0000"/>
                  </a:solidFill>
                  <a:round/>
                  <a:headEnd/>
                  <a:tailEnd/>
                </a:ln>
              </p:spPr>
              <p:txBody>
                <a:bodyPr/>
                <a:lstStyle/>
                <a:p>
                  <a:endParaRPr lang="en-US"/>
                </a:p>
              </p:txBody>
            </p:sp>
          </p:grpSp>
          <p:grpSp>
            <p:nvGrpSpPr>
              <p:cNvPr id="9" name="Group 29"/>
              <p:cNvGrpSpPr>
                <a:grpSpLocks noChangeAspect="1"/>
              </p:cNvGrpSpPr>
              <p:nvPr/>
            </p:nvGrpSpPr>
            <p:grpSpPr bwMode="auto">
              <a:xfrm>
                <a:off x="3784" y="1968"/>
                <a:ext cx="240" cy="240"/>
                <a:chOff x="2304" y="1008"/>
                <a:chExt cx="288" cy="288"/>
              </a:xfrm>
            </p:grpSpPr>
            <p:sp>
              <p:nvSpPr>
                <p:cNvPr id="4121" name="Line 30"/>
                <p:cNvSpPr>
                  <a:spLocks noChangeAspect="1" noChangeShapeType="1"/>
                </p:cNvSpPr>
                <p:nvPr/>
              </p:nvSpPr>
              <p:spPr bwMode="auto">
                <a:xfrm flipH="1">
                  <a:off x="2304" y="1008"/>
                  <a:ext cx="288" cy="288"/>
                </a:xfrm>
                <a:prstGeom prst="line">
                  <a:avLst/>
                </a:prstGeom>
                <a:noFill/>
                <a:ln w="38100">
                  <a:solidFill>
                    <a:srgbClr val="FF0000"/>
                  </a:solidFill>
                  <a:round/>
                  <a:headEnd/>
                  <a:tailEnd/>
                </a:ln>
              </p:spPr>
              <p:txBody>
                <a:bodyPr/>
                <a:lstStyle/>
                <a:p>
                  <a:endParaRPr lang="en-US"/>
                </a:p>
              </p:txBody>
            </p:sp>
            <p:sp>
              <p:nvSpPr>
                <p:cNvPr id="4122" name="Line 31"/>
                <p:cNvSpPr>
                  <a:spLocks noChangeAspect="1" noChangeShapeType="1"/>
                </p:cNvSpPr>
                <p:nvPr/>
              </p:nvSpPr>
              <p:spPr bwMode="auto">
                <a:xfrm>
                  <a:off x="2304" y="1008"/>
                  <a:ext cx="288" cy="288"/>
                </a:xfrm>
                <a:prstGeom prst="line">
                  <a:avLst/>
                </a:prstGeom>
                <a:noFill/>
                <a:ln w="38100">
                  <a:solidFill>
                    <a:srgbClr val="FF0000"/>
                  </a:solidFill>
                  <a:round/>
                  <a:headEnd/>
                  <a:tailEnd/>
                </a:ln>
              </p:spPr>
              <p:txBody>
                <a:bodyPr/>
                <a:lstStyle/>
                <a:p>
                  <a:endParaRPr lang="en-US"/>
                </a:p>
              </p:txBody>
            </p:sp>
          </p:grpSp>
          <p:grpSp>
            <p:nvGrpSpPr>
              <p:cNvPr id="10" name="Group 32"/>
              <p:cNvGrpSpPr>
                <a:grpSpLocks/>
              </p:cNvGrpSpPr>
              <p:nvPr/>
            </p:nvGrpSpPr>
            <p:grpSpPr bwMode="auto">
              <a:xfrm>
                <a:off x="2712" y="1968"/>
                <a:ext cx="240" cy="240"/>
                <a:chOff x="4032" y="2112"/>
                <a:chExt cx="240" cy="240"/>
              </a:xfrm>
            </p:grpSpPr>
            <p:sp>
              <p:nvSpPr>
                <p:cNvPr id="4119" name="Line 33"/>
                <p:cNvSpPr>
                  <a:spLocks noChangeAspect="1" noChangeShapeType="1"/>
                </p:cNvSpPr>
                <p:nvPr/>
              </p:nvSpPr>
              <p:spPr bwMode="auto">
                <a:xfrm flipH="1">
                  <a:off x="4032" y="2112"/>
                  <a:ext cx="240" cy="240"/>
                </a:xfrm>
                <a:prstGeom prst="line">
                  <a:avLst/>
                </a:prstGeom>
                <a:noFill/>
                <a:ln w="38100">
                  <a:solidFill>
                    <a:srgbClr val="FF0000"/>
                  </a:solidFill>
                  <a:round/>
                  <a:headEnd/>
                  <a:tailEnd/>
                </a:ln>
              </p:spPr>
              <p:txBody>
                <a:bodyPr/>
                <a:lstStyle/>
                <a:p>
                  <a:endParaRPr lang="en-US"/>
                </a:p>
              </p:txBody>
            </p:sp>
            <p:sp>
              <p:nvSpPr>
                <p:cNvPr id="4120" name="Line 34"/>
                <p:cNvSpPr>
                  <a:spLocks noChangeAspect="1" noChangeShapeType="1"/>
                </p:cNvSpPr>
                <p:nvPr/>
              </p:nvSpPr>
              <p:spPr bwMode="auto">
                <a:xfrm>
                  <a:off x="4032" y="2112"/>
                  <a:ext cx="240" cy="240"/>
                </a:xfrm>
                <a:prstGeom prst="line">
                  <a:avLst/>
                </a:prstGeom>
                <a:noFill/>
                <a:ln w="38100">
                  <a:solidFill>
                    <a:srgbClr val="FF0000"/>
                  </a:solidFill>
                  <a:round/>
                  <a:headEnd/>
                  <a:tailEnd/>
                </a:ln>
              </p:spPr>
              <p:txBody>
                <a:bodyPr/>
                <a:lstStyle/>
                <a:p>
                  <a:endParaRPr lang="en-US"/>
                </a:p>
              </p:txBody>
            </p:sp>
          </p:grpSp>
        </p:grpSp>
        <p:sp>
          <p:nvSpPr>
            <p:cNvPr id="4115" name="Rectangle 35"/>
            <p:cNvSpPr>
              <a:spLocks noChangeArrowheads="1"/>
            </p:cNvSpPr>
            <p:nvPr/>
          </p:nvSpPr>
          <p:spPr bwMode="auto">
            <a:xfrm>
              <a:off x="1584" y="1632"/>
              <a:ext cx="2448" cy="240"/>
            </a:xfrm>
            <a:prstGeom prst="rect">
              <a:avLst/>
            </a:prstGeom>
            <a:noFill/>
            <a:ln w="38100">
              <a:solidFill>
                <a:srgbClr val="FF0000"/>
              </a:solidFill>
              <a:miter lim="800000"/>
              <a:headEnd/>
              <a:tailEnd/>
            </a:ln>
          </p:spPr>
          <p:txBody>
            <a:bodyPr wrap="none" anchor="ctr"/>
            <a:lstStyle/>
            <a:p>
              <a:pPr algn="ctr"/>
              <a:r>
                <a:rPr lang="en-US"/>
                <a:t>Promoter and Insert Gene</a:t>
              </a:r>
            </a:p>
          </p:txBody>
        </p:sp>
      </p:grpSp>
      <p:grpSp>
        <p:nvGrpSpPr>
          <p:cNvPr id="11" name="Group 36"/>
          <p:cNvGrpSpPr>
            <a:grpSpLocks/>
          </p:cNvGrpSpPr>
          <p:nvPr/>
        </p:nvGrpSpPr>
        <p:grpSpPr bwMode="auto">
          <a:xfrm>
            <a:off x="1889125" y="2667000"/>
            <a:ext cx="7216775" cy="2868613"/>
            <a:chOff x="1190" y="1680"/>
            <a:chExt cx="4546" cy="1807"/>
          </a:xfrm>
        </p:grpSpPr>
        <p:grpSp>
          <p:nvGrpSpPr>
            <p:cNvPr id="12" name="Group 37"/>
            <p:cNvGrpSpPr>
              <a:grpSpLocks/>
            </p:cNvGrpSpPr>
            <p:nvPr/>
          </p:nvGrpSpPr>
          <p:grpSpPr bwMode="auto">
            <a:xfrm>
              <a:off x="1190" y="1680"/>
              <a:ext cx="3448" cy="296"/>
              <a:chOff x="1184" y="1688"/>
              <a:chExt cx="3448" cy="296"/>
            </a:xfrm>
          </p:grpSpPr>
          <p:sp>
            <p:nvSpPr>
              <p:cNvPr id="4112" name="Text Box 38"/>
              <p:cNvSpPr txBox="1">
                <a:spLocks noChangeArrowheads="1"/>
              </p:cNvSpPr>
              <p:nvPr/>
            </p:nvSpPr>
            <p:spPr bwMode="auto">
              <a:xfrm>
                <a:off x="4399" y="1688"/>
                <a:ext cx="233" cy="288"/>
              </a:xfrm>
              <a:prstGeom prst="rect">
                <a:avLst/>
              </a:prstGeom>
              <a:noFill/>
              <a:ln w="9525">
                <a:noFill/>
                <a:miter lim="800000"/>
                <a:headEnd/>
                <a:tailEnd/>
              </a:ln>
            </p:spPr>
            <p:txBody>
              <a:bodyPr wrap="none">
                <a:spAutoFit/>
              </a:bodyPr>
              <a:lstStyle/>
              <a:p>
                <a:r>
                  <a:rPr lang="en-US" sz="2400" b="1">
                    <a:solidFill>
                      <a:srgbClr val="FF0000"/>
                    </a:solidFill>
                    <a:cs typeface="Arial" charset="0"/>
                  </a:rPr>
                  <a:t>∆</a:t>
                </a:r>
              </a:p>
            </p:txBody>
          </p:sp>
          <p:sp>
            <p:nvSpPr>
              <p:cNvPr id="4113" name="Text Box 39"/>
              <p:cNvSpPr txBox="1">
                <a:spLocks noChangeArrowheads="1"/>
              </p:cNvSpPr>
              <p:nvPr/>
            </p:nvSpPr>
            <p:spPr bwMode="auto">
              <a:xfrm>
                <a:off x="1184" y="1696"/>
                <a:ext cx="233" cy="288"/>
              </a:xfrm>
              <a:prstGeom prst="rect">
                <a:avLst/>
              </a:prstGeom>
              <a:noFill/>
              <a:ln w="9525">
                <a:noFill/>
                <a:miter lim="800000"/>
                <a:headEnd/>
                <a:tailEnd/>
              </a:ln>
            </p:spPr>
            <p:txBody>
              <a:bodyPr wrap="none">
                <a:spAutoFit/>
              </a:bodyPr>
              <a:lstStyle/>
              <a:p>
                <a:r>
                  <a:rPr lang="en-US" sz="2400" b="1">
                    <a:solidFill>
                      <a:srgbClr val="FF0000"/>
                    </a:solidFill>
                    <a:cs typeface="Arial" charset="0"/>
                  </a:rPr>
                  <a:t>∆</a:t>
                </a:r>
              </a:p>
            </p:txBody>
          </p:sp>
        </p:grpSp>
        <p:sp>
          <p:nvSpPr>
            <p:cNvPr id="4111" name="Text Box 40"/>
            <p:cNvSpPr txBox="1">
              <a:spLocks noChangeArrowheads="1"/>
            </p:cNvSpPr>
            <p:nvPr/>
          </p:nvSpPr>
          <p:spPr bwMode="auto">
            <a:xfrm>
              <a:off x="4508" y="1872"/>
              <a:ext cx="1228" cy="1615"/>
            </a:xfrm>
            <a:prstGeom prst="rect">
              <a:avLst/>
            </a:prstGeom>
            <a:noFill/>
            <a:ln w="9525">
              <a:noFill/>
              <a:miter lim="800000"/>
              <a:headEnd/>
              <a:tailEnd/>
            </a:ln>
          </p:spPr>
          <p:txBody>
            <a:bodyPr wrap="none">
              <a:spAutoFit/>
            </a:bodyPr>
            <a:lstStyle/>
            <a:p>
              <a:r>
                <a:rPr lang="en-US"/>
                <a:t>Modified LTR</a:t>
              </a:r>
            </a:p>
            <a:p>
              <a:r>
                <a:rPr lang="en-US"/>
                <a:t>To impede the </a:t>
              </a:r>
            </a:p>
            <a:p>
              <a:r>
                <a:rPr lang="en-US"/>
                <a:t>Virus from </a:t>
              </a:r>
            </a:p>
            <a:p>
              <a:r>
                <a:rPr lang="en-US"/>
                <a:t>Performing more </a:t>
              </a:r>
            </a:p>
            <a:p>
              <a:r>
                <a:rPr lang="en-US"/>
                <a:t>Than one round</a:t>
              </a:r>
            </a:p>
            <a:p>
              <a:r>
                <a:rPr lang="en-US"/>
                <a:t>Of reverse</a:t>
              </a:r>
            </a:p>
            <a:p>
              <a:r>
                <a:rPr lang="en-US"/>
                <a:t>Transcription</a:t>
              </a:r>
            </a:p>
            <a:p>
              <a:endParaRPr lang="en-US"/>
            </a:p>
            <a:p>
              <a:r>
                <a:rPr lang="en-US"/>
                <a:t>“self inactivating”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35846"/>
            <a:ext cx="7924800" cy="6370975"/>
          </a:xfrm>
          <a:prstGeom prst="rect">
            <a:avLst/>
          </a:prstGeom>
        </p:spPr>
        <p:txBody>
          <a:bodyPr wrap="square">
            <a:spAutoFit/>
          </a:bodyPr>
          <a:lstStyle/>
          <a:p>
            <a:r>
              <a:rPr lang="en-US" sz="2400" b="1" dirty="0" smtClean="0"/>
              <a:t>Principles of Retroviral Vector Design</a:t>
            </a:r>
          </a:p>
          <a:p>
            <a:pPr algn="just"/>
            <a:r>
              <a:rPr lang="en-US" sz="2400" dirty="0" smtClean="0"/>
              <a:t>It is possible to make replication-competent retroviral vectors by adding sequences to existing viruses, but a more common design involves the replacement of retroviral sequences to create replication-defective vectors. In addition, the amount of foreign DNA that can be accommodated in replication-competent vectors is much smaller than can be accommodated in replication-defective vectors. Expression of retroviral proteins in most of the naturally occurring </a:t>
            </a:r>
            <a:r>
              <a:rPr lang="en-US" sz="2400" dirty="0" err="1" smtClean="0"/>
              <a:t>oncogenic</a:t>
            </a:r>
            <a:r>
              <a:rPr lang="en-US" sz="2400" dirty="0" smtClean="0"/>
              <a:t> retroviruses is driven by a single promoter in the 5′long terminal repeat (LTR), and the expression of multiple viral coding regions is achieved by alternative splicing. However, vector design is not limited to the use of the single retroviral promoter with alternative splicing. Other strategies include the use of multiple promoters, insertion of genes in the reverse orientation, and the use of internal ribosome entry sites (IRESs).</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6247864"/>
          </a:xfrm>
          <a:prstGeom prst="rect">
            <a:avLst/>
          </a:prstGeom>
        </p:spPr>
        <p:txBody>
          <a:bodyPr wrap="square">
            <a:spAutoFit/>
          </a:bodyPr>
          <a:lstStyle/>
          <a:p>
            <a:pPr algn="just">
              <a:buFont typeface="Wingdings" pitchFamily="2" charset="2"/>
              <a:buChar char="v"/>
            </a:pPr>
            <a:r>
              <a:rPr lang="en-US" sz="2000" dirty="0" smtClean="0"/>
              <a:t>Efficient gene transduction and integration depend on the inclusion in the retroviral vector of a number of </a:t>
            </a:r>
            <a:r>
              <a:rPr lang="en-US" sz="2000" i="1" dirty="0" err="1" smtClean="0"/>
              <a:t>cis</a:t>
            </a:r>
            <a:r>
              <a:rPr lang="en-US" sz="2000" dirty="0" smtClean="0"/>
              <a:t>-acting viral elements. These include</a:t>
            </a:r>
          </a:p>
          <a:p>
            <a:pPr algn="just">
              <a:buFont typeface="Wingdings" pitchFamily="2" charset="2"/>
              <a:buChar char="v"/>
            </a:pPr>
            <a:r>
              <a:rPr lang="en-US" sz="2000" dirty="0" smtClean="0"/>
              <a:t> (1) a promoter and </a:t>
            </a:r>
            <a:r>
              <a:rPr lang="en-US" sz="2000" dirty="0" err="1" smtClean="0"/>
              <a:t>polyadenylation</a:t>
            </a:r>
            <a:r>
              <a:rPr lang="en-US" sz="2000" dirty="0" smtClean="0"/>
              <a:t> signal in the viral genome;</a:t>
            </a:r>
          </a:p>
          <a:p>
            <a:pPr algn="just">
              <a:buFont typeface="Wingdings" pitchFamily="2" charset="2"/>
              <a:buChar char="v"/>
            </a:pPr>
            <a:r>
              <a:rPr lang="en-US" sz="2000" dirty="0" smtClean="0"/>
              <a:t> (2) a viral packaging signal (ψ or E) to direct incorporation of vector RNA into </a:t>
            </a:r>
            <a:r>
              <a:rPr lang="en-US" sz="2000" dirty="0" err="1" smtClean="0"/>
              <a:t>virions</a:t>
            </a:r>
            <a:r>
              <a:rPr lang="en-US" sz="2000" dirty="0" smtClean="0"/>
              <a:t>; </a:t>
            </a:r>
          </a:p>
          <a:p>
            <a:pPr algn="just">
              <a:buFont typeface="Wingdings" pitchFamily="2" charset="2"/>
              <a:buChar char="v"/>
            </a:pPr>
            <a:r>
              <a:rPr lang="en-US" sz="2000" dirty="0" smtClean="0"/>
              <a:t>(3) signals required for reverse transcription, including a transfer RNA-binding site (PBS) and </a:t>
            </a:r>
            <a:r>
              <a:rPr lang="en-US" sz="2000" dirty="0" err="1" smtClean="0"/>
              <a:t>polypurine</a:t>
            </a:r>
            <a:r>
              <a:rPr lang="en-US" sz="2000" dirty="0" smtClean="0"/>
              <a:t> tract (PPT) for initiation of first- and second-strand DNA synthesis, and a repeated (R) region at both ends of the viral RNA required for transfer of DNA synthesis between templates; </a:t>
            </a:r>
          </a:p>
          <a:p>
            <a:pPr algn="just">
              <a:buFont typeface="Wingdings" pitchFamily="2" charset="2"/>
              <a:buChar char="v"/>
            </a:pPr>
            <a:r>
              <a:rPr lang="en-US" sz="2000" dirty="0" smtClean="0"/>
              <a:t> (4) short, partially inverted repeats located at the termini of the viral LTRs required for integration. </a:t>
            </a:r>
          </a:p>
          <a:p>
            <a:pPr algn="just">
              <a:buFont typeface="Wingdings" pitchFamily="2" charset="2"/>
              <a:buChar char="v"/>
            </a:pPr>
            <a:r>
              <a:rPr lang="en-US" sz="2000" dirty="0" smtClean="0"/>
              <a:t>An important general consideration in the design of retroviral vectors is the effect of viral replication on vector structure. After one round of viral replication, the U3 regions in both LTRs are derived from the U3 region originally present in the 3′LTR in the plasmid form of the vector, and both U5 regions are derived from the U5 region originally present in the 5′LTR in the plasmid.</a:t>
            </a:r>
          </a:p>
          <a:p>
            <a:pPr algn="just">
              <a:buFont typeface="Wingdings" pitchFamily="2" charset="2"/>
              <a:buChar char="v"/>
            </a:pPr>
            <a:r>
              <a:rPr lang="en-US" sz="2000" dirty="0" smtClean="0"/>
              <a:t> Ordinarily, R sequences should arise primarily from the 5′plasmid LTR, but they may also include 3′plasmid LTR sequences.</a:t>
            </a:r>
            <a:endParaRPr lang="en-US"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38200" y="685800"/>
            <a:ext cx="7391400" cy="5943599"/>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r="3999"/>
          <a:stretch>
            <a:fillRect/>
          </a:stretch>
        </p:blipFill>
        <p:spPr bwMode="auto">
          <a:xfrm>
            <a:off x="0" y="1358900"/>
            <a:ext cx="6705600" cy="5499100"/>
          </a:xfrm>
          <a:prstGeom prst="rect">
            <a:avLst/>
          </a:prstGeom>
          <a:noFill/>
          <a:ln w="9525">
            <a:noFill/>
            <a:miter lim="800000"/>
            <a:headEnd/>
            <a:tailEnd/>
          </a:ln>
        </p:spPr>
      </p:pic>
      <p:sp>
        <p:nvSpPr>
          <p:cNvPr id="5123" name="Rectangle 3"/>
          <p:cNvSpPr>
            <a:spLocks noChangeArrowheads="1"/>
          </p:cNvSpPr>
          <p:nvPr/>
        </p:nvSpPr>
        <p:spPr bwMode="auto">
          <a:xfrm>
            <a:off x="1295400" y="304800"/>
            <a:ext cx="6516688" cy="457200"/>
          </a:xfrm>
          <a:prstGeom prst="rect">
            <a:avLst/>
          </a:prstGeom>
          <a:noFill/>
          <a:ln w="9525">
            <a:noFill/>
            <a:miter lim="800000"/>
            <a:headEnd/>
            <a:tailEnd/>
          </a:ln>
        </p:spPr>
        <p:txBody>
          <a:bodyPr wrap="none">
            <a:spAutoFit/>
          </a:bodyPr>
          <a:lstStyle/>
          <a:p>
            <a:r>
              <a:rPr lang="en-US" sz="2400" b="1">
                <a:solidFill>
                  <a:schemeClr val="accent2"/>
                </a:solidFill>
              </a:rPr>
              <a:t>Packaging Recombinant Lentiviral Particles</a:t>
            </a:r>
          </a:p>
        </p:txBody>
      </p:sp>
      <p:sp>
        <p:nvSpPr>
          <p:cNvPr id="5124" name="Text Box 4"/>
          <p:cNvSpPr txBox="1">
            <a:spLocks noChangeArrowheads="1"/>
          </p:cNvSpPr>
          <p:nvPr/>
        </p:nvSpPr>
        <p:spPr bwMode="auto">
          <a:xfrm>
            <a:off x="6642100" y="1905000"/>
            <a:ext cx="2501900" cy="4349750"/>
          </a:xfrm>
          <a:prstGeom prst="rect">
            <a:avLst/>
          </a:prstGeom>
          <a:noFill/>
          <a:ln w="9525">
            <a:noFill/>
            <a:miter lim="800000"/>
            <a:headEnd/>
            <a:tailEnd/>
          </a:ln>
        </p:spPr>
        <p:txBody>
          <a:bodyPr>
            <a:spAutoFit/>
          </a:bodyPr>
          <a:lstStyle/>
          <a:p>
            <a:pPr eaLnBrk="0" hangingPunct="0">
              <a:spcBef>
                <a:spcPct val="50000"/>
              </a:spcBef>
            </a:pPr>
            <a:r>
              <a:rPr lang="en-US" b="1">
                <a:solidFill>
                  <a:schemeClr val="tx2"/>
                </a:solidFill>
              </a:rPr>
              <a:t>The three plasmids containing the viral genome components are transfected into the packaging line to create the infectious viral particles. </a:t>
            </a:r>
          </a:p>
          <a:p>
            <a:pPr eaLnBrk="0" hangingPunct="0">
              <a:spcBef>
                <a:spcPct val="50000"/>
              </a:spcBef>
            </a:pPr>
            <a:r>
              <a:rPr lang="en-US" b="1">
                <a:solidFill>
                  <a:srgbClr val="0000FF"/>
                </a:solidFill>
              </a:rPr>
              <a:t>Multiple plasmids are used so multiple recombination events would be required to reconstitute a replication competent virus.</a:t>
            </a:r>
          </a:p>
        </p:txBody>
      </p:sp>
      <p:sp>
        <p:nvSpPr>
          <p:cNvPr id="5125" name="Text Box 5"/>
          <p:cNvSpPr txBox="1">
            <a:spLocks noChangeArrowheads="1"/>
          </p:cNvSpPr>
          <p:nvPr/>
        </p:nvSpPr>
        <p:spPr bwMode="auto">
          <a:xfrm>
            <a:off x="0" y="6583363"/>
            <a:ext cx="1671638" cy="274637"/>
          </a:xfrm>
          <a:prstGeom prst="rect">
            <a:avLst/>
          </a:prstGeom>
          <a:noFill/>
          <a:ln w="9525">
            <a:noFill/>
            <a:miter lim="800000"/>
            <a:headEnd/>
            <a:tailEnd/>
          </a:ln>
        </p:spPr>
        <p:txBody>
          <a:bodyPr wrap="none">
            <a:spAutoFit/>
          </a:bodyPr>
          <a:lstStyle/>
          <a:p>
            <a:r>
              <a:rPr lang="en-US" sz="1200" b="1">
                <a:latin typeface="Times New Roman" pitchFamily="-112" charset="0"/>
              </a:rPr>
              <a:t>www.sigma.com/RNAI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5800" y="914400"/>
            <a:ext cx="8153400" cy="1054100"/>
          </a:xfrm>
          <a:prstGeom prst="rect">
            <a:avLst/>
          </a:prstGeom>
          <a:noFill/>
          <a:ln w="9525">
            <a:noFill/>
            <a:miter lim="800000"/>
            <a:headEnd/>
            <a:tailEnd/>
          </a:ln>
        </p:spPr>
        <p:txBody>
          <a:bodyPr>
            <a:spAutoFit/>
          </a:bodyPr>
          <a:lstStyle/>
          <a:p>
            <a:pPr eaLnBrk="0" hangingPunct="0">
              <a:spcBef>
                <a:spcPct val="50000"/>
              </a:spcBef>
            </a:pPr>
            <a:r>
              <a:rPr lang="en-US" b="1">
                <a:solidFill>
                  <a:schemeClr val="hlink"/>
                </a:solidFill>
                <a:latin typeface="Tahoma" pitchFamily="34" charset="0"/>
              </a:rPr>
              <a:t>Tropism</a:t>
            </a:r>
            <a:r>
              <a:rPr lang="en-US" b="1">
                <a:latin typeface="Tahoma" pitchFamily="34" charset="0"/>
              </a:rPr>
              <a:t>: The ability of a virus to infect a particular type of host cell</a:t>
            </a:r>
            <a:r>
              <a:rPr lang="en-US" b="1">
                <a:solidFill>
                  <a:schemeClr val="hlink"/>
                </a:solidFill>
                <a:latin typeface="Tahoma" pitchFamily="34" charset="0"/>
              </a:rPr>
              <a:t> </a:t>
            </a:r>
          </a:p>
          <a:p>
            <a:pPr eaLnBrk="0" hangingPunct="0">
              <a:spcBef>
                <a:spcPct val="50000"/>
              </a:spcBef>
            </a:pPr>
            <a:r>
              <a:rPr lang="en-US" b="1">
                <a:solidFill>
                  <a:schemeClr val="hlink"/>
                </a:solidFill>
                <a:latin typeface="Tahoma" pitchFamily="34" charset="0"/>
              </a:rPr>
              <a:t>Psuedotyping</a:t>
            </a:r>
            <a:r>
              <a:rPr lang="en-US" b="1">
                <a:latin typeface="Tahoma" pitchFamily="34" charset="0"/>
              </a:rPr>
              <a:t>: Altering the viral envelope protein to alter tropism, thus allowing the virus to infect cells it originally could not</a:t>
            </a:r>
            <a:endParaRPr lang="en-US" sz="1600" b="1">
              <a:solidFill>
                <a:schemeClr val="accent2"/>
              </a:solidFill>
              <a:latin typeface="Tahoma" pitchFamily="34" charset="0"/>
            </a:endParaRPr>
          </a:p>
        </p:txBody>
      </p:sp>
      <p:sp>
        <p:nvSpPr>
          <p:cNvPr id="6147" name="Rectangle 3"/>
          <p:cNvSpPr>
            <a:spLocks noChangeArrowheads="1"/>
          </p:cNvSpPr>
          <p:nvPr/>
        </p:nvSpPr>
        <p:spPr bwMode="auto">
          <a:xfrm>
            <a:off x="1447800" y="304800"/>
            <a:ext cx="6553200" cy="457200"/>
          </a:xfrm>
          <a:prstGeom prst="rect">
            <a:avLst/>
          </a:prstGeom>
          <a:noFill/>
          <a:ln w="9525">
            <a:noFill/>
            <a:miter lim="800000"/>
            <a:headEnd/>
            <a:tailEnd/>
          </a:ln>
        </p:spPr>
        <p:txBody>
          <a:bodyPr>
            <a:spAutoFit/>
          </a:bodyPr>
          <a:lstStyle/>
          <a:p>
            <a:r>
              <a:rPr lang="en-US" sz="2400" b="1">
                <a:solidFill>
                  <a:schemeClr val="accent2"/>
                </a:solidFill>
              </a:rPr>
              <a:t>Viral Psuedotyping: A Double Edged Sword</a:t>
            </a:r>
          </a:p>
        </p:txBody>
      </p:sp>
      <p:graphicFrame>
        <p:nvGraphicFramePr>
          <p:cNvPr id="32772" name="Group 4"/>
          <p:cNvGraphicFramePr>
            <a:graphicFrameLocks noGrp="1"/>
          </p:cNvGraphicFramePr>
          <p:nvPr>
            <p:ph/>
          </p:nvPr>
        </p:nvGraphicFramePr>
        <p:xfrm>
          <a:off x="1066800" y="2209800"/>
          <a:ext cx="6781800" cy="3535680"/>
        </p:xfrm>
        <a:graphic>
          <a:graphicData uri="http://schemas.openxmlformats.org/drawingml/2006/table">
            <a:tbl>
              <a:tblPr/>
              <a:tblGrid>
                <a:gridCol w="1652588"/>
                <a:gridCol w="1652587"/>
                <a:gridCol w="1647825"/>
                <a:gridCol w="1828800"/>
              </a:tblGrid>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rPr>
                        <a:t>Tropism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rPr>
                        <a:t>Host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rPr>
                        <a:t>Viral Envelope Protein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rPr>
                        <a:t>Receptor for Viral Envelope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Ecotropic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Mouse / Rat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Gap70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mCAT-1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Amphotropic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 Dualtropic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Mammals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4070A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 10A1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Ram-1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 GALV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Pantropic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All Animals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VSV-G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Phosphotidyl serine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Phosphotidyl inositol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GM3 ganglioside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40"/>
          <p:cNvGrpSpPr>
            <a:grpSpLocks/>
          </p:cNvGrpSpPr>
          <p:nvPr/>
        </p:nvGrpSpPr>
        <p:grpSpPr bwMode="auto">
          <a:xfrm>
            <a:off x="1066800" y="3429000"/>
            <a:ext cx="6781800" cy="3276600"/>
            <a:chOff x="672" y="2160"/>
            <a:chExt cx="4272" cy="2064"/>
          </a:xfrm>
        </p:grpSpPr>
        <p:sp>
          <p:nvSpPr>
            <p:cNvPr id="6180" name="Text Box 41"/>
            <p:cNvSpPr txBox="1">
              <a:spLocks noChangeArrowheads="1"/>
            </p:cNvSpPr>
            <p:nvPr/>
          </p:nvSpPr>
          <p:spPr bwMode="auto">
            <a:xfrm>
              <a:off x="1094" y="3647"/>
              <a:ext cx="2842" cy="577"/>
            </a:xfrm>
            <a:prstGeom prst="rect">
              <a:avLst/>
            </a:prstGeom>
            <a:noFill/>
            <a:ln w="9525">
              <a:noFill/>
              <a:miter lim="800000"/>
              <a:headEnd/>
              <a:tailEnd/>
            </a:ln>
          </p:spPr>
          <p:txBody>
            <a:bodyPr>
              <a:spAutoFit/>
            </a:bodyPr>
            <a:lstStyle/>
            <a:p>
              <a:r>
                <a:rPr lang="en-US" b="1">
                  <a:solidFill>
                    <a:schemeClr val="accent2"/>
                  </a:solidFill>
                </a:rPr>
                <a:t>Special care should be used when working with pantropic or amphotropic viruses which </a:t>
              </a:r>
              <a:r>
                <a:rPr lang="en-US" b="1" u="sng">
                  <a:solidFill>
                    <a:schemeClr val="accent2"/>
                  </a:solidFill>
                </a:rPr>
                <a:t>can infect humans!</a:t>
              </a:r>
            </a:p>
          </p:txBody>
        </p:sp>
        <p:sp>
          <p:nvSpPr>
            <p:cNvPr id="6181" name="Rectangle 42"/>
            <p:cNvSpPr>
              <a:spLocks noChangeArrowheads="1"/>
            </p:cNvSpPr>
            <p:nvPr/>
          </p:nvSpPr>
          <p:spPr bwMode="auto">
            <a:xfrm>
              <a:off x="1056" y="3648"/>
              <a:ext cx="2928" cy="576"/>
            </a:xfrm>
            <a:prstGeom prst="rect">
              <a:avLst/>
            </a:prstGeom>
            <a:noFill/>
            <a:ln w="57150">
              <a:solidFill>
                <a:srgbClr val="FF0000"/>
              </a:solidFill>
              <a:miter lim="800000"/>
              <a:headEnd/>
              <a:tailEnd/>
            </a:ln>
          </p:spPr>
          <p:txBody>
            <a:bodyPr wrap="none" anchor="ctr"/>
            <a:lstStyle/>
            <a:p>
              <a:endParaRPr lang="en-US"/>
            </a:p>
          </p:txBody>
        </p:sp>
        <p:sp>
          <p:nvSpPr>
            <p:cNvPr id="6182" name="Rectangle 43"/>
            <p:cNvSpPr>
              <a:spLocks noChangeArrowheads="1"/>
            </p:cNvSpPr>
            <p:nvPr/>
          </p:nvSpPr>
          <p:spPr bwMode="auto">
            <a:xfrm>
              <a:off x="672" y="2160"/>
              <a:ext cx="4272" cy="1440"/>
            </a:xfrm>
            <a:prstGeom prst="rect">
              <a:avLst/>
            </a:prstGeom>
            <a:noFill/>
            <a:ln w="38100">
              <a:solidFill>
                <a:srgbClr val="FF0000"/>
              </a:solidFill>
              <a:miter lim="800000"/>
              <a:headEnd/>
              <a:tailEnd/>
            </a:ln>
          </p:spPr>
          <p:txBody>
            <a:bodyPr wrap="none" anchor="ct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168275"/>
            <a:ext cx="8458200" cy="822325"/>
          </a:xfrm>
          <a:prstGeom prst="rect">
            <a:avLst/>
          </a:prstGeom>
          <a:noFill/>
          <a:ln w="9525">
            <a:noFill/>
            <a:miter lim="800000"/>
            <a:headEnd/>
            <a:tailEnd/>
          </a:ln>
        </p:spPr>
        <p:txBody>
          <a:bodyPr>
            <a:spAutoFit/>
          </a:bodyPr>
          <a:lstStyle/>
          <a:p>
            <a:pPr algn="ctr"/>
            <a:r>
              <a:rPr lang="en-US" sz="2400" b="1">
                <a:solidFill>
                  <a:schemeClr val="accent2"/>
                </a:solidFill>
              </a:rPr>
              <a:t>Replication Deficient Viral Vectors: Genetically Engineered So The Viral Infection Cannot Spread</a:t>
            </a:r>
          </a:p>
        </p:txBody>
      </p:sp>
      <p:sp>
        <p:nvSpPr>
          <p:cNvPr id="7171" name="Rectangle 3"/>
          <p:cNvSpPr>
            <a:spLocks noChangeArrowheads="1"/>
          </p:cNvSpPr>
          <p:nvPr/>
        </p:nvSpPr>
        <p:spPr bwMode="auto">
          <a:xfrm>
            <a:off x="990600" y="1524000"/>
            <a:ext cx="7239000" cy="641350"/>
          </a:xfrm>
          <a:prstGeom prst="rect">
            <a:avLst/>
          </a:prstGeom>
          <a:noFill/>
          <a:ln w="9525">
            <a:noFill/>
            <a:miter lim="800000"/>
            <a:headEnd/>
            <a:tailEnd/>
          </a:ln>
        </p:spPr>
        <p:txBody>
          <a:bodyPr>
            <a:spAutoFit/>
          </a:bodyPr>
          <a:lstStyle/>
          <a:p>
            <a:pPr>
              <a:buFontTx/>
              <a:buChar char="•"/>
            </a:pPr>
            <a:r>
              <a:rPr lang="en-US" b="1"/>
              <a:t>The viral DNA does not contain the viral genes needed to make more viruses.</a:t>
            </a:r>
          </a:p>
        </p:txBody>
      </p:sp>
      <p:grpSp>
        <p:nvGrpSpPr>
          <p:cNvPr id="2" name="Group 4"/>
          <p:cNvGrpSpPr>
            <a:grpSpLocks/>
          </p:cNvGrpSpPr>
          <p:nvPr/>
        </p:nvGrpSpPr>
        <p:grpSpPr bwMode="auto">
          <a:xfrm>
            <a:off x="228600" y="3228975"/>
            <a:ext cx="8915400" cy="3019425"/>
            <a:chOff x="144" y="1584"/>
            <a:chExt cx="5616" cy="1902"/>
          </a:xfrm>
        </p:grpSpPr>
        <p:grpSp>
          <p:nvGrpSpPr>
            <p:cNvPr id="3" name="Group 5"/>
            <p:cNvGrpSpPr>
              <a:grpSpLocks/>
            </p:cNvGrpSpPr>
            <p:nvPr/>
          </p:nvGrpSpPr>
          <p:grpSpPr bwMode="auto">
            <a:xfrm>
              <a:off x="144" y="1584"/>
              <a:ext cx="5616" cy="1488"/>
              <a:chOff x="144" y="1584"/>
              <a:chExt cx="5616" cy="1488"/>
            </a:xfrm>
          </p:grpSpPr>
          <p:grpSp>
            <p:nvGrpSpPr>
              <p:cNvPr id="4" name="Group 6"/>
              <p:cNvGrpSpPr>
                <a:grpSpLocks/>
              </p:cNvGrpSpPr>
              <p:nvPr/>
            </p:nvGrpSpPr>
            <p:grpSpPr bwMode="auto">
              <a:xfrm>
                <a:off x="1147" y="1584"/>
                <a:ext cx="3052" cy="1488"/>
                <a:chOff x="336" y="1296"/>
                <a:chExt cx="4944" cy="2448"/>
              </a:xfrm>
            </p:grpSpPr>
            <p:grpSp>
              <p:nvGrpSpPr>
                <p:cNvPr id="5" name="Group 7"/>
                <p:cNvGrpSpPr>
                  <a:grpSpLocks/>
                </p:cNvGrpSpPr>
                <p:nvPr/>
              </p:nvGrpSpPr>
              <p:grpSpPr bwMode="auto">
                <a:xfrm>
                  <a:off x="1056" y="1296"/>
                  <a:ext cx="624" cy="864"/>
                  <a:chOff x="864" y="576"/>
                  <a:chExt cx="624" cy="864"/>
                </a:xfrm>
              </p:grpSpPr>
              <p:sp>
                <p:nvSpPr>
                  <p:cNvPr id="7195" name="Oval 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96" name="Line 9"/>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7197" name="Line 10"/>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7198" name="Line 11"/>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7185" name="Line 12"/>
                <p:cNvSpPr>
                  <a:spLocks noChangeShapeType="1"/>
                </p:cNvSpPr>
                <p:nvPr/>
              </p:nvSpPr>
              <p:spPr bwMode="auto">
                <a:xfrm>
                  <a:off x="1092" y="1536"/>
                  <a:ext cx="528" cy="0"/>
                </a:xfrm>
                <a:prstGeom prst="line">
                  <a:avLst/>
                </a:prstGeom>
                <a:noFill/>
                <a:ln w="76200">
                  <a:solidFill>
                    <a:srgbClr val="99CC00"/>
                  </a:solidFill>
                  <a:round/>
                  <a:headEnd/>
                  <a:tailEnd/>
                </a:ln>
              </p:spPr>
              <p:txBody>
                <a:bodyPr/>
                <a:lstStyle/>
                <a:p>
                  <a:endParaRPr lang="en-US"/>
                </a:p>
              </p:txBody>
            </p:sp>
            <p:sp>
              <p:nvSpPr>
                <p:cNvPr id="7186" name="Line 13"/>
                <p:cNvSpPr>
                  <a:spLocks noChangeShapeType="1"/>
                </p:cNvSpPr>
                <p:nvPr/>
              </p:nvSpPr>
              <p:spPr bwMode="auto">
                <a:xfrm>
                  <a:off x="2496" y="2928"/>
                  <a:ext cx="528" cy="0"/>
                </a:xfrm>
                <a:prstGeom prst="line">
                  <a:avLst/>
                </a:prstGeom>
                <a:noFill/>
                <a:ln w="76200">
                  <a:solidFill>
                    <a:schemeClr val="tx1"/>
                  </a:solidFill>
                  <a:round/>
                  <a:headEnd/>
                  <a:tailEnd type="triangle" w="med" len="med"/>
                </a:ln>
              </p:spPr>
              <p:txBody>
                <a:bodyPr/>
                <a:lstStyle/>
                <a:p>
                  <a:endParaRPr lang="en-US"/>
                </a:p>
              </p:txBody>
            </p:sp>
            <p:grpSp>
              <p:nvGrpSpPr>
                <p:cNvPr id="6" name="Group 14"/>
                <p:cNvGrpSpPr>
                  <a:grpSpLocks/>
                </p:cNvGrpSpPr>
                <p:nvPr/>
              </p:nvGrpSpPr>
              <p:grpSpPr bwMode="auto">
                <a:xfrm>
                  <a:off x="336" y="2304"/>
                  <a:ext cx="1968" cy="1440"/>
                  <a:chOff x="144" y="1584"/>
                  <a:chExt cx="1968" cy="1440"/>
                </a:xfrm>
              </p:grpSpPr>
              <p:sp>
                <p:nvSpPr>
                  <p:cNvPr id="7193" name="Oval 1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94" name="Line 16"/>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grpSp>
              <p:nvGrpSpPr>
                <p:cNvPr id="7" name="Group 17"/>
                <p:cNvGrpSpPr>
                  <a:grpSpLocks/>
                </p:cNvGrpSpPr>
                <p:nvPr/>
              </p:nvGrpSpPr>
              <p:grpSpPr bwMode="auto">
                <a:xfrm>
                  <a:off x="3312" y="2304"/>
                  <a:ext cx="1968" cy="1440"/>
                  <a:chOff x="3120" y="1680"/>
                  <a:chExt cx="1968" cy="1440"/>
                </a:xfrm>
              </p:grpSpPr>
              <p:grpSp>
                <p:nvGrpSpPr>
                  <p:cNvPr id="8" name="Group 18"/>
                  <p:cNvGrpSpPr>
                    <a:grpSpLocks/>
                  </p:cNvGrpSpPr>
                  <p:nvPr/>
                </p:nvGrpSpPr>
                <p:grpSpPr bwMode="auto">
                  <a:xfrm>
                    <a:off x="3120" y="1680"/>
                    <a:ext cx="1968" cy="1440"/>
                    <a:chOff x="144" y="1584"/>
                    <a:chExt cx="1968" cy="1440"/>
                  </a:xfrm>
                </p:grpSpPr>
                <p:sp>
                  <p:nvSpPr>
                    <p:cNvPr id="7191" name="Oval 1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92" name="Line 20"/>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sp>
                <p:nvSpPr>
                  <p:cNvPr id="7190" name="Line 21"/>
                  <p:cNvSpPr>
                    <a:spLocks noChangeShapeType="1"/>
                  </p:cNvSpPr>
                  <p:nvPr/>
                </p:nvSpPr>
                <p:spPr bwMode="auto">
                  <a:xfrm>
                    <a:off x="3504" y="2397"/>
                    <a:ext cx="528" cy="0"/>
                  </a:xfrm>
                  <a:prstGeom prst="line">
                    <a:avLst/>
                  </a:prstGeom>
                  <a:noFill/>
                  <a:ln w="76200">
                    <a:solidFill>
                      <a:srgbClr val="99CC00"/>
                    </a:solidFill>
                    <a:round/>
                    <a:headEnd/>
                    <a:tailEnd/>
                  </a:ln>
                </p:spPr>
                <p:txBody>
                  <a:bodyPr/>
                  <a:lstStyle/>
                  <a:p>
                    <a:endParaRPr lang="en-US"/>
                  </a:p>
                </p:txBody>
              </p:sp>
            </p:grpSp>
          </p:grpSp>
          <p:sp>
            <p:nvSpPr>
              <p:cNvPr id="7176" name="Text Box 22"/>
              <p:cNvSpPr txBox="1">
                <a:spLocks noChangeArrowheads="1"/>
              </p:cNvSpPr>
              <p:nvPr/>
            </p:nvSpPr>
            <p:spPr bwMode="auto">
              <a:xfrm>
                <a:off x="2000" y="1667"/>
                <a:ext cx="436" cy="212"/>
              </a:xfrm>
              <a:prstGeom prst="rect">
                <a:avLst/>
              </a:prstGeom>
              <a:noFill/>
              <a:ln w="9525">
                <a:noFill/>
                <a:miter lim="800000"/>
                <a:headEnd/>
                <a:tailEnd/>
              </a:ln>
            </p:spPr>
            <p:txBody>
              <a:bodyPr wrap="none">
                <a:spAutoFit/>
              </a:bodyPr>
              <a:lstStyle/>
              <a:p>
                <a:r>
                  <a:rPr lang="en-US" sz="1600" b="1"/>
                  <a:t>Virus</a:t>
                </a:r>
              </a:p>
            </p:txBody>
          </p:sp>
          <p:sp>
            <p:nvSpPr>
              <p:cNvPr id="7177" name="Text Box 23"/>
              <p:cNvSpPr txBox="1">
                <a:spLocks noChangeArrowheads="1"/>
              </p:cNvSpPr>
              <p:nvPr/>
            </p:nvSpPr>
            <p:spPr bwMode="auto">
              <a:xfrm>
                <a:off x="339" y="2535"/>
                <a:ext cx="778" cy="212"/>
              </a:xfrm>
              <a:prstGeom prst="rect">
                <a:avLst/>
              </a:prstGeom>
              <a:noFill/>
              <a:ln w="9525">
                <a:noFill/>
                <a:miter lim="800000"/>
                <a:headEnd/>
                <a:tailEnd/>
              </a:ln>
            </p:spPr>
            <p:txBody>
              <a:bodyPr wrap="none">
                <a:spAutoFit/>
              </a:bodyPr>
              <a:lstStyle/>
              <a:p>
                <a:r>
                  <a:rPr lang="en-US" sz="1600" b="1"/>
                  <a:t>Target Cell</a:t>
                </a:r>
              </a:p>
            </p:txBody>
          </p:sp>
          <p:sp>
            <p:nvSpPr>
              <p:cNvPr id="7178" name="Text Box 24"/>
              <p:cNvSpPr txBox="1">
                <a:spLocks noChangeArrowheads="1"/>
              </p:cNvSpPr>
              <p:nvPr/>
            </p:nvSpPr>
            <p:spPr bwMode="auto">
              <a:xfrm>
                <a:off x="3936" y="1680"/>
                <a:ext cx="1824" cy="520"/>
              </a:xfrm>
              <a:prstGeom prst="rect">
                <a:avLst/>
              </a:prstGeom>
              <a:noFill/>
              <a:ln w="9525">
                <a:noFill/>
                <a:miter lim="800000"/>
                <a:headEnd/>
                <a:tailEnd/>
              </a:ln>
            </p:spPr>
            <p:txBody>
              <a:bodyPr>
                <a:spAutoFit/>
              </a:bodyPr>
              <a:lstStyle/>
              <a:p>
                <a:r>
                  <a:rPr lang="en-US" sz="1600" b="1"/>
                  <a:t>Target Cell Infected With Viral DNA Containing The Gene of Interest</a:t>
                </a:r>
              </a:p>
            </p:txBody>
          </p:sp>
          <p:sp>
            <p:nvSpPr>
              <p:cNvPr id="7179" name="Text Box 25"/>
              <p:cNvSpPr txBox="1">
                <a:spLocks noChangeArrowheads="1"/>
              </p:cNvSpPr>
              <p:nvPr/>
            </p:nvSpPr>
            <p:spPr bwMode="auto">
              <a:xfrm>
                <a:off x="1401" y="2459"/>
                <a:ext cx="770" cy="212"/>
              </a:xfrm>
              <a:prstGeom prst="rect">
                <a:avLst/>
              </a:prstGeom>
              <a:noFill/>
              <a:ln w="9525">
                <a:noFill/>
                <a:miter lim="800000"/>
                <a:headEnd/>
                <a:tailEnd/>
              </a:ln>
            </p:spPr>
            <p:txBody>
              <a:bodyPr wrap="none">
                <a:spAutoFit/>
              </a:bodyPr>
              <a:lstStyle/>
              <a:p>
                <a:r>
                  <a:rPr lang="en-US" sz="1600" b="1"/>
                  <a:t>Cell’s DNA</a:t>
                </a:r>
              </a:p>
            </p:txBody>
          </p:sp>
          <p:sp>
            <p:nvSpPr>
              <p:cNvPr id="7180" name="Text Box 26"/>
              <p:cNvSpPr txBox="1">
                <a:spLocks noChangeArrowheads="1"/>
              </p:cNvSpPr>
              <p:nvPr/>
            </p:nvSpPr>
            <p:spPr bwMode="auto">
              <a:xfrm>
                <a:off x="144" y="1636"/>
                <a:ext cx="1092" cy="366"/>
              </a:xfrm>
              <a:prstGeom prst="rect">
                <a:avLst/>
              </a:prstGeom>
              <a:noFill/>
              <a:ln w="9525">
                <a:noFill/>
                <a:miter lim="800000"/>
                <a:headEnd/>
                <a:tailEnd/>
              </a:ln>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7181" name="Line 27"/>
              <p:cNvSpPr>
                <a:spLocks noChangeShapeType="1"/>
              </p:cNvSpPr>
              <p:nvPr/>
            </p:nvSpPr>
            <p:spPr bwMode="auto">
              <a:xfrm>
                <a:off x="864" y="1728"/>
                <a:ext cx="687" cy="6"/>
              </a:xfrm>
              <a:prstGeom prst="line">
                <a:avLst/>
              </a:prstGeom>
              <a:noFill/>
              <a:ln w="38100">
                <a:solidFill>
                  <a:schemeClr val="tx1"/>
                </a:solidFill>
                <a:round/>
                <a:headEnd/>
                <a:tailEnd type="triangle" w="med" len="med"/>
              </a:ln>
            </p:spPr>
            <p:txBody>
              <a:bodyPr/>
              <a:lstStyle/>
              <a:p>
                <a:endParaRPr lang="en-US"/>
              </a:p>
            </p:txBody>
          </p:sp>
          <p:sp>
            <p:nvSpPr>
              <p:cNvPr id="7182" name="Rectangle 28"/>
              <p:cNvSpPr>
                <a:spLocks noChangeArrowheads="1"/>
              </p:cNvSpPr>
              <p:nvPr/>
            </p:nvSpPr>
            <p:spPr bwMode="auto">
              <a:xfrm>
                <a:off x="1672" y="1680"/>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7183" name="Rectangle 29"/>
              <p:cNvSpPr>
                <a:spLocks noChangeArrowheads="1"/>
              </p:cNvSpPr>
              <p:nvPr/>
            </p:nvSpPr>
            <p:spPr bwMode="auto">
              <a:xfrm>
                <a:off x="3288" y="2584"/>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sp>
          <p:nvSpPr>
            <p:cNvPr id="7174" name="Text Box 30"/>
            <p:cNvSpPr txBox="1">
              <a:spLocks noChangeArrowheads="1"/>
            </p:cNvSpPr>
            <p:nvPr/>
          </p:nvSpPr>
          <p:spPr bwMode="auto">
            <a:xfrm>
              <a:off x="3551" y="3120"/>
              <a:ext cx="2209" cy="366"/>
            </a:xfrm>
            <a:prstGeom prst="rect">
              <a:avLst/>
            </a:prstGeom>
            <a:noFill/>
            <a:ln w="9525">
              <a:noFill/>
              <a:miter lim="800000"/>
              <a:headEnd/>
              <a:tailEnd/>
            </a:ln>
          </p:spPr>
          <p:txBody>
            <a:bodyPr wrap="none">
              <a:spAutoFit/>
            </a:bodyPr>
            <a:lstStyle/>
            <a:p>
              <a:r>
                <a:rPr lang="en-US" sz="1600" b="1">
                  <a:solidFill>
                    <a:schemeClr val="accent2"/>
                  </a:solidFill>
                </a:rPr>
                <a:t>No New Viral Particles are Created</a:t>
              </a:r>
            </a:p>
            <a:p>
              <a:r>
                <a:rPr lang="en-US" sz="1600" b="1">
                  <a:solidFill>
                    <a:schemeClr val="accent2"/>
                  </a:solidFill>
                </a:rPr>
                <a:t>Infection dose not spread</a:t>
              </a:r>
            </a:p>
          </p:txBody>
        </p:sp>
      </p:gr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PLASMIDS</a:t>
            </a:r>
            <a:endParaRPr lang="en-US" dirty="0"/>
          </a:p>
        </p:txBody>
      </p:sp>
      <p:sp>
        <p:nvSpPr>
          <p:cNvPr id="3" name="Rectangle 2"/>
          <p:cNvSpPr/>
          <p:nvPr/>
        </p:nvSpPr>
        <p:spPr>
          <a:xfrm>
            <a:off x="609600" y="1219200"/>
            <a:ext cx="7848600" cy="5078313"/>
          </a:xfrm>
          <a:prstGeom prst="rect">
            <a:avLst/>
          </a:prstGeom>
        </p:spPr>
        <p:txBody>
          <a:bodyPr wrap="square">
            <a:spAutoFit/>
          </a:bodyPr>
          <a:lstStyle/>
          <a:p>
            <a:r>
              <a:rPr lang="es-ES_tradnl" sz="2400" dirty="0" err="1" smtClean="0">
                <a:solidFill>
                  <a:srgbClr val="C00000"/>
                </a:solidFill>
                <a:latin typeface="Times New Roman" pitchFamily="18" charset="0"/>
                <a:cs typeface="Times New Roman" pitchFamily="18" charset="0"/>
              </a:rPr>
              <a:t>Plasmids</a:t>
            </a:r>
            <a:r>
              <a:rPr lang="es-ES_tradnl" sz="2400" dirty="0" smtClean="0">
                <a:solidFill>
                  <a:srgbClr val="C00000"/>
                </a:solidFill>
                <a:latin typeface="Times New Roman" pitchFamily="18" charset="0"/>
                <a:cs typeface="Times New Roman" pitchFamily="18" charset="0"/>
              </a:rPr>
              <a:t> are </a:t>
            </a:r>
            <a:r>
              <a:rPr lang="es-ES_tradnl" sz="2400" dirty="0" err="1" smtClean="0">
                <a:solidFill>
                  <a:srgbClr val="C00000"/>
                </a:solidFill>
                <a:latin typeface="Times New Roman" pitchFamily="18" charset="0"/>
                <a:cs typeface="Times New Roman" pitchFamily="18" charset="0"/>
              </a:rPr>
              <a:t>classified</a:t>
            </a:r>
            <a:r>
              <a:rPr lang="es-ES_tradnl" sz="2400" dirty="0" smtClean="0">
                <a:solidFill>
                  <a:srgbClr val="C00000"/>
                </a:solidFill>
                <a:latin typeface="Times New Roman" pitchFamily="18" charset="0"/>
                <a:cs typeface="Times New Roman" pitchFamily="18" charset="0"/>
              </a:rPr>
              <a:t> </a:t>
            </a:r>
            <a:br>
              <a:rPr lang="es-ES_tradnl" sz="2400" dirty="0" smtClean="0">
                <a:solidFill>
                  <a:srgbClr val="C00000"/>
                </a:solidFill>
                <a:latin typeface="Times New Roman" pitchFamily="18" charset="0"/>
                <a:cs typeface="Times New Roman" pitchFamily="18" charset="0"/>
              </a:rPr>
            </a:br>
            <a:r>
              <a:rPr lang="es-ES_tradnl" sz="2400" dirty="0" smtClean="0">
                <a:solidFill>
                  <a:srgbClr val="C00000"/>
                </a:solidFill>
                <a:latin typeface="Times New Roman" pitchFamily="18" charset="0"/>
                <a:cs typeface="Times New Roman" pitchFamily="18" charset="0"/>
              </a:rPr>
              <a:t/>
            </a:r>
            <a:br>
              <a:rPr lang="es-ES_tradnl" sz="2400" dirty="0" smtClean="0">
                <a:solidFill>
                  <a:srgbClr val="C00000"/>
                </a:solidFill>
                <a:latin typeface="Times New Roman" pitchFamily="18" charset="0"/>
                <a:cs typeface="Times New Roman" pitchFamily="18" charset="0"/>
              </a:rPr>
            </a:br>
            <a:r>
              <a:rPr lang="es-ES_tradnl" sz="2400" dirty="0" smtClean="0">
                <a:solidFill>
                  <a:srgbClr val="C00000"/>
                </a:solidFill>
                <a:latin typeface="Times New Roman" pitchFamily="18" charset="0"/>
                <a:cs typeface="Times New Roman" pitchFamily="18" charset="0"/>
              </a:rPr>
              <a:t>1. </a:t>
            </a:r>
            <a:r>
              <a:rPr lang="es-ES_tradnl" sz="2400" dirty="0" err="1" smtClean="0">
                <a:solidFill>
                  <a:srgbClr val="C00000"/>
                </a:solidFill>
                <a:latin typeface="Times New Roman" pitchFamily="18" charset="0"/>
                <a:cs typeface="Times New Roman" pitchFamily="18" charset="0"/>
              </a:rPr>
              <a:t>by</a:t>
            </a:r>
            <a:r>
              <a:rPr lang="es-ES_tradnl" sz="2400" dirty="0" smtClean="0">
                <a:solidFill>
                  <a:srgbClr val="C00000"/>
                </a:solidFill>
                <a:latin typeface="Times New Roman" pitchFamily="18" charset="0"/>
                <a:cs typeface="Times New Roman" pitchFamily="18" charset="0"/>
              </a:rPr>
              <a:t> </a:t>
            </a:r>
            <a:r>
              <a:rPr lang="es-ES_tradnl" sz="2400" dirty="0" err="1" smtClean="0">
                <a:solidFill>
                  <a:srgbClr val="C00000"/>
                </a:solidFill>
                <a:latin typeface="Times New Roman" pitchFamily="18" charset="0"/>
                <a:cs typeface="Times New Roman" pitchFamily="18" charset="0"/>
              </a:rPr>
              <a:t>their</a:t>
            </a:r>
            <a:r>
              <a:rPr lang="es-ES_tradnl" sz="2400" dirty="0" smtClean="0">
                <a:solidFill>
                  <a:srgbClr val="C00000"/>
                </a:solidFill>
                <a:latin typeface="Times New Roman" pitchFamily="18" charset="0"/>
                <a:cs typeface="Times New Roman" pitchFamily="18" charset="0"/>
              </a:rPr>
              <a:t> </a:t>
            </a:r>
            <a:r>
              <a:rPr lang="es-ES_tradnl" sz="2400" dirty="0" err="1" smtClean="0">
                <a:solidFill>
                  <a:srgbClr val="C00000"/>
                </a:solidFill>
                <a:latin typeface="Times New Roman" pitchFamily="18" charset="0"/>
                <a:cs typeface="Times New Roman" pitchFamily="18" charset="0"/>
              </a:rPr>
              <a:t>ability</a:t>
            </a:r>
            <a:r>
              <a:rPr lang="es-ES_tradnl" sz="2400" dirty="0" smtClean="0">
                <a:solidFill>
                  <a:srgbClr val="C00000"/>
                </a:solidFill>
                <a:latin typeface="Times New Roman" pitchFamily="18" charset="0"/>
                <a:cs typeface="Times New Roman" pitchFamily="18" charset="0"/>
              </a:rPr>
              <a:t> </a:t>
            </a:r>
            <a:r>
              <a:rPr lang="es-ES_tradnl" sz="2400" dirty="0" err="1" smtClean="0">
                <a:solidFill>
                  <a:srgbClr val="C00000"/>
                </a:solidFill>
                <a:latin typeface="Times New Roman" pitchFamily="18" charset="0"/>
                <a:cs typeface="Times New Roman" pitchFamily="18" charset="0"/>
              </a:rPr>
              <a:t>to</a:t>
            </a:r>
            <a:r>
              <a:rPr lang="es-ES_tradnl" sz="2400" dirty="0" smtClean="0">
                <a:solidFill>
                  <a:srgbClr val="C00000"/>
                </a:solidFill>
                <a:latin typeface="Times New Roman" pitchFamily="18" charset="0"/>
                <a:cs typeface="Times New Roman" pitchFamily="18" charset="0"/>
              </a:rPr>
              <a:t> </a:t>
            </a:r>
            <a:r>
              <a:rPr lang="es-ES_tradnl" sz="2400" dirty="0" err="1" smtClean="0">
                <a:solidFill>
                  <a:srgbClr val="C00000"/>
                </a:solidFill>
                <a:latin typeface="Times New Roman" pitchFamily="18" charset="0"/>
                <a:cs typeface="Times New Roman" pitchFamily="18" charset="0"/>
              </a:rPr>
              <a:t>be</a:t>
            </a:r>
            <a:r>
              <a:rPr lang="es-ES_tradnl" sz="2400" dirty="0" smtClean="0">
                <a:solidFill>
                  <a:srgbClr val="C00000"/>
                </a:solidFill>
                <a:latin typeface="Times New Roman" pitchFamily="18" charset="0"/>
                <a:cs typeface="Times New Roman" pitchFamily="18" charset="0"/>
              </a:rPr>
              <a:t> </a:t>
            </a:r>
            <a:r>
              <a:rPr lang="es-ES_tradnl" sz="2400" dirty="0" err="1" smtClean="0">
                <a:solidFill>
                  <a:srgbClr val="C00000"/>
                </a:solidFill>
                <a:latin typeface="Times New Roman" pitchFamily="18" charset="0"/>
                <a:cs typeface="Times New Roman" pitchFamily="18" charset="0"/>
              </a:rPr>
              <a:t>transferred</a:t>
            </a:r>
            <a:r>
              <a:rPr lang="es-ES_tradnl" sz="2400" dirty="0" smtClean="0">
                <a:solidFill>
                  <a:srgbClr val="C00000"/>
                </a:solidFill>
                <a:latin typeface="Times New Roman" pitchFamily="18" charset="0"/>
                <a:cs typeface="Times New Roman" pitchFamily="18" charset="0"/>
              </a:rPr>
              <a:t> </a:t>
            </a:r>
            <a:r>
              <a:rPr lang="es-ES_tradnl" sz="2400" dirty="0" err="1" smtClean="0">
                <a:solidFill>
                  <a:srgbClr val="C00000"/>
                </a:solidFill>
                <a:latin typeface="Times New Roman" pitchFamily="18" charset="0"/>
                <a:cs typeface="Times New Roman" pitchFamily="18" charset="0"/>
              </a:rPr>
              <a:t>to</a:t>
            </a:r>
            <a:r>
              <a:rPr lang="es-ES_tradnl" sz="2400" dirty="0" smtClean="0">
                <a:solidFill>
                  <a:srgbClr val="C00000"/>
                </a:solidFill>
                <a:latin typeface="Times New Roman" pitchFamily="18" charset="0"/>
                <a:cs typeface="Times New Roman" pitchFamily="18" charset="0"/>
              </a:rPr>
              <a:t> </a:t>
            </a:r>
            <a:r>
              <a:rPr lang="es-ES_tradnl" sz="2400" dirty="0" err="1" smtClean="0">
                <a:solidFill>
                  <a:srgbClr val="C00000"/>
                </a:solidFill>
                <a:latin typeface="Times New Roman" pitchFamily="18" charset="0"/>
                <a:cs typeface="Times New Roman" pitchFamily="18" charset="0"/>
              </a:rPr>
              <a:t>other</a:t>
            </a:r>
            <a:r>
              <a:rPr lang="es-ES_tradnl" sz="2400" dirty="0" smtClean="0">
                <a:solidFill>
                  <a:srgbClr val="C00000"/>
                </a:solidFill>
                <a:latin typeface="Times New Roman" pitchFamily="18" charset="0"/>
                <a:cs typeface="Times New Roman" pitchFamily="18" charset="0"/>
              </a:rPr>
              <a:t> bacteria</a:t>
            </a:r>
          </a:p>
          <a:p>
            <a:endParaRPr lang="es-ES_tradnl" dirty="0" smtClean="0">
              <a:latin typeface="Times New Roman" pitchFamily="18" charset="0"/>
              <a:cs typeface="Times New Roman" pitchFamily="18" charset="0"/>
            </a:endParaRPr>
          </a:p>
          <a:p>
            <a:r>
              <a:rPr lang="es-ES_tradnl" dirty="0" err="1" smtClean="0">
                <a:latin typeface="Times New Roman" pitchFamily="18" charset="0"/>
                <a:cs typeface="Times New Roman" pitchFamily="18" charset="0"/>
              </a:rPr>
              <a:t>Conjugative</a:t>
            </a:r>
            <a:r>
              <a:rPr lang="es-ES_tradnl" dirty="0" smtClean="0">
                <a:latin typeface="Times New Roman" pitchFamily="18" charset="0"/>
                <a:cs typeface="Times New Roman" pitchFamily="18" charset="0"/>
              </a:rPr>
              <a:t/>
            </a:r>
            <a:br>
              <a:rPr lang="es-ES_tradnl" dirty="0" smtClean="0">
                <a:latin typeface="Times New Roman" pitchFamily="18" charset="0"/>
                <a:cs typeface="Times New Roman" pitchFamily="18" charset="0"/>
              </a:rPr>
            </a:br>
            <a:r>
              <a:rPr lang="es-ES_tradnl" dirty="0" err="1" smtClean="0">
                <a:latin typeface="Times New Roman" pitchFamily="18" charset="0"/>
                <a:cs typeface="Times New Roman" pitchFamily="18" charset="0"/>
              </a:rPr>
              <a:t>The</a:t>
            </a:r>
            <a:r>
              <a:rPr lang="es-ES_tradnl" dirty="0" smtClean="0">
                <a:latin typeface="Times New Roman" pitchFamily="18" charset="0"/>
                <a:cs typeface="Times New Roman" pitchFamily="18" charset="0"/>
              </a:rPr>
              <a:t> </a:t>
            </a:r>
            <a:r>
              <a:rPr lang="es-ES_tradnl" b="1" dirty="0" smtClean="0">
                <a:latin typeface="Times New Roman" pitchFamily="18" charset="0"/>
                <a:cs typeface="Times New Roman" pitchFamily="18" charset="0"/>
              </a:rPr>
              <a:t>sexual transfer</a:t>
            </a:r>
            <a:r>
              <a:rPr lang="es-ES_tradnl" dirty="0" smtClean="0">
                <a:latin typeface="Times New Roman" pitchFamily="18" charset="0"/>
                <a:cs typeface="Times New Roman" pitchFamily="18" charset="0"/>
              </a:rPr>
              <a:t> of </a:t>
            </a:r>
            <a:r>
              <a:rPr lang="es-ES_tradnl" dirty="0" err="1" smtClean="0">
                <a:latin typeface="Times New Roman" pitchFamily="18" charset="0"/>
                <a:cs typeface="Times New Roman" pitchFamily="18" charset="0"/>
              </a:rPr>
              <a:t>plasmids</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to</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another</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bacterium</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through</a:t>
            </a:r>
            <a:r>
              <a:rPr lang="es-ES_tradnl" dirty="0" smtClean="0">
                <a:latin typeface="Times New Roman" pitchFamily="18" charset="0"/>
                <a:cs typeface="Times New Roman" pitchFamily="18" charset="0"/>
              </a:rPr>
              <a:t> a </a:t>
            </a:r>
            <a:r>
              <a:rPr lang="es-ES_tradnl" dirty="0" err="1" smtClean="0">
                <a:latin typeface="Times New Roman" pitchFamily="18" charset="0"/>
                <a:cs typeface="Times New Roman" pitchFamily="18" charset="0"/>
              </a:rPr>
              <a:t>pilus</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those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plasmids</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possess</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the</a:t>
            </a:r>
            <a:r>
              <a:rPr lang="es-ES_tradnl" dirty="0" smtClean="0">
                <a:latin typeface="Times New Roman" pitchFamily="18" charset="0"/>
                <a:cs typeface="Times New Roman" pitchFamily="18" charset="0"/>
              </a:rPr>
              <a:t> 25 genes </a:t>
            </a:r>
            <a:r>
              <a:rPr lang="es-ES_tradnl" dirty="0" err="1" smtClean="0">
                <a:latin typeface="Times New Roman" pitchFamily="18" charset="0"/>
                <a:cs typeface="Times New Roman" pitchFamily="18" charset="0"/>
              </a:rPr>
              <a:t>required</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for</a:t>
            </a:r>
            <a:r>
              <a:rPr lang="es-ES_tradnl" dirty="0" smtClean="0">
                <a:latin typeface="Times New Roman" pitchFamily="18" charset="0"/>
                <a:cs typeface="Times New Roman" pitchFamily="18" charset="0"/>
              </a:rPr>
              <a:t> transfer.</a:t>
            </a:r>
          </a:p>
          <a:p>
            <a:endParaRPr lang="es-ES_tradnl" dirty="0" smtClean="0">
              <a:latin typeface="Times New Roman" pitchFamily="18" charset="0"/>
              <a:cs typeface="Times New Roman" pitchFamily="18" charset="0"/>
            </a:endParaRPr>
          </a:p>
          <a:p>
            <a:r>
              <a:rPr lang="es-ES_tradnl" dirty="0" smtClean="0">
                <a:latin typeface="Times New Roman" pitchFamily="18" charset="0"/>
                <a:cs typeface="Times New Roman" pitchFamily="18" charset="0"/>
              </a:rPr>
              <a:t>Non-</a:t>
            </a:r>
            <a:r>
              <a:rPr lang="es-ES_tradnl" dirty="0" err="1" smtClean="0">
                <a:latin typeface="Times New Roman" pitchFamily="18" charset="0"/>
                <a:cs typeface="Times New Roman" pitchFamily="18" charset="0"/>
              </a:rPr>
              <a:t>conjugative</a:t>
            </a:r>
            <a:r>
              <a:rPr lang="es-ES_tradnl" dirty="0" smtClean="0">
                <a:latin typeface="Times New Roman" pitchFamily="18" charset="0"/>
                <a:cs typeface="Times New Roman" pitchFamily="18" charset="0"/>
              </a:rPr>
              <a:t> </a:t>
            </a:r>
            <a:br>
              <a:rPr lang="es-ES_tradnl" dirty="0" smtClean="0">
                <a:latin typeface="Times New Roman" pitchFamily="18" charset="0"/>
                <a:cs typeface="Times New Roman" pitchFamily="18" charset="0"/>
              </a:rPr>
            </a:br>
            <a:r>
              <a:rPr lang="es-ES_tradnl" dirty="0" smtClean="0">
                <a:latin typeface="Times New Roman" pitchFamily="18" charset="0"/>
                <a:cs typeface="Times New Roman" pitchFamily="18" charset="0"/>
              </a:rPr>
              <a:t>Non-</a:t>
            </a:r>
            <a:r>
              <a:rPr lang="es-ES_tradnl" dirty="0" err="1" smtClean="0">
                <a:latin typeface="Times New Roman" pitchFamily="18" charset="0"/>
                <a:cs typeface="Times New Roman" pitchFamily="18" charset="0"/>
              </a:rPr>
              <a:t>conjugative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plasmids</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don’t</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initiate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conjugation</a:t>
            </a:r>
            <a:r>
              <a:rPr lang="es-ES_tradnl" dirty="0" smtClean="0">
                <a:latin typeface="Times New Roman" pitchFamily="18" charset="0"/>
                <a:cs typeface="Times New Roman" pitchFamily="18" charset="0"/>
              </a:rPr>
              <a:t>.</a:t>
            </a:r>
          </a:p>
          <a:p>
            <a:r>
              <a:rPr lang="es-ES_tradnl" dirty="0" err="1" smtClean="0">
                <a:latin typeface="Times New Roman" pitchFamily="18" charset="0"/>
                <a:cs typeface="Times New Roman" pitchFamily="18" charset="0"/>
              </a:rPr>
              <a:t>They</a:t>
            </a:r>
            <a:r>
              <a:rPr lang="es-ES_tradnl" dirty="0" smtClean="0">
                <a:latin typeface="Times New Roman" pitchFamily="18" charset="0"/>
                <a:cs typeface="Times New Roman" pitchFamily="18" charset="0"/>
              </a:rPr>
              <a:t> can </a:t>
            </a:r>
            <a:r>
              <a:rPr lang="es-ES_tradnl" dirty="0" err="1" smtClean="0">
                <a:latin typeface="Times New Roman" pitchFamily="18" charset="0"/>
                <a:cs typeface="Times New Roman" pitchFamily="18" charset="0"/>
              </a:rPr>
              <a:t>only</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be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transferred</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with</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the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help</a:t>
            </a:r>
            <a:r>
              <a:rPr lang="es-ES_tradnl" dirty="0" smtClean="0">
                <a:latin typeface="Times New Roman" pitchFamily="18" charset="0"/>
                <a:cs typeface="Times New Roman" pitchFamily="18" charset="0"/>
              </a:rPr>
              <a:t> of </a:t>
            </a:r>
            <a:r>
              <a:rPr lang="es-ES_tradnl" dirty="0" err="1" smtClean="0">
                <a:latin typeface="Times New Roman" pitchFamily="18" charset="0"/>
                <a:cs typeface="Times New Roman" pitchFamily="18" charset="0"/>
              </a:rPr>
              <a:t>conjugative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plasmids</a:t>
            </a:r>
            <a:r>
              <a:rPr lang="es-ES_tradnl" dirty="0" smtClean="0">
                <a:latin typeface="Times New Roman" pitchFamily="18" charset="0"/>
                <a:cs typeface="Times New Roman" pitchFamily="18" charset="0"/>
              </a:rPr>
              <a:t>.</a:t>
            </a:r>
          </a:p>
          <a:p>
            <a:endParaRPr lang="es-ES_tradnl" dirty="0" smtClean="0">
              <a:latin typeface="Times New Roman" pitchFamily="18" charset="0"/>
              <a:cs typeface="Times New Roman" pitchFamily="18" charset="0"/>
            </a:endParaRPr>
          </a:p>
          <a:p>
            <a:r>
              <a:rPr lang="es-ES_tradnl" dirty="0" err="1" smtClean="0">
                <a:latin typeface="Times New Roman" pitchFamily="18" charset="0"/>
                <a:cs typeface="Times New Roman" pitchFamily="18" charset="0"/>
              </a:rPr>
              <a:t>mobilisable</a:t>
            </a:r>
            <a:r>
              <a:rPr lang="es-ES_tradnl" dirty="0" smtClean="0">
                <a:latin typeface="Times New Roman" pitchFamily="18" charset="0"/>
                <a:cs typeface="Times New Roman" pitchFamily="18" charset="0"/>
              </a:rPr>
              <a:t/>
            </a:r>
            <a:br>
              <a:rPr lang="es-ES_tradnl" dirty="0" smtClean="0">
                <a:latin typeface="Times New Roman" pitchFamily="18" charset="0"/>
                <a:cs typeface="Times New Roman" pitchFamily="18" charset="0"/>
              </a:rPr>
            </a:br>
            <a:r>
              <a:rPr lang="es-ES_tradnl" dirty="0" err="1" smtClean="0">
                <a:latin typeface="Times New Roman" pitchFamily="18" charset="0"/>
                <a:cs typeface="Times New Roman" pitchFamily="18" charset="0"/>
              </a:rPr>
              <a:t>An</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intermediate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class</a:t>
            </a:r>
            <a:r>
              <a:rPr lang="es-ES_tradnl" dirty="0" smtClean="0">
                <a:latin typeface="Times New Roman" pitchFamily="18" charset="0"/>
                <a:cs typeface="Times New Roman" pitchFamily="18" charset="0"/>
              </a:rPr>
              <a:t> of </a:t>
            </a:r>
            <a:r>
              <a:rPr lang="es-ES_tradnl" dirty="0" err="1" smtClean="0">
                <a:latin typeface="Times New Roman" pitchFamily="18" charset="0"/>
                <a:cs typeface="Times New Roman" pitchFamily="18" charset="0"/>
              </a:rPr>
              <a:t>plasmids</a:t>
            </a:r>
            <a:r>
              <a:rPr lang="es-ES_tradnl" dirty="0" smtClean="0">
                <a:latin typeface="Times New Roman" pitchFamily="18" charset="0"/>
                <a:cs typeface="Times New Roman" pitchFamily="18" charset="0"/>
              </a:rPr>
              <a:t> are </a:t>
            </a:r>
            <a:r>
              <a:rPr lang="es-ES_tradnl" dirty="0" err="1" smtClean="0">
                <a:latin typeface="Times New Roman" pitchFamily="18" charset="0"/>
                <a:cs typeface="Times New Roman" pitchFamily="18" charset="0"/>
              </a:rPr>
              <a:t>mobilisable</a:t>
            </a:r>
            <a:r>
              <a:rPr lang="es-ES_tradnl" dirty="0" smtClean="0">
                <a:latin typeface="Times New Roman" pitchFamily="18" charset="0"/>
                <a:cs typeface="Times New Roman" pitchFamily="18" charset="0"/>
              </a:rPr>
              <a:t>, and </a:t>
            </a:r>
            <a:r>
              <a:rPr lang="es-ES_tradnl" dirty="0" err="1" smtClean="0">
                <a:latin typeface="Times New Roman" pitchFamily="18" charset="0"/>
                <a:cs typeface="Times New Roman" pitchFamily="18" charset="0"/>
              </a:rPr>
              <a:t>carry</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only</a:t>
            </a:r>
            <a:r>
              <a:rPr lang="es-ES_tradnl" dirty="0" smtClean="0">
                <a:latin typeface="Times New Roman" pitchFamily="18" charset="0"/>
                <a:cs typeface="Times New Roman" pitchFamily="18" charset="0"/>
              </a:rPr>
              <a:t> a </a:t>
            </a:r>
            <a:r>
              <a:rPr lang="es-ES_tradnl" dirty="0" err="1" smtClean="0">
                <a:latin typeface="Times New Roman" pitchFamily="18" charset="0"/>
                <a:cs typeface="Times New Roman" pitchFamily="18" charset="0"/>
              </a:rPr>
              <a:t>subset</a:t>
            </a:r>
            <a:r>
              <a:rPr lang="es-ES_tradnl" dirty="0" smtClean="0">
                <a:latin typeface="Times New Roman" pitchFamily="18" charset="0"/>
                <a:cs typeface="Times New Roman" pitchFamily="18" charset="0"/>
              </a:rPr>
              <a:t> of </a:t>
            </a:r>
            <a:r>
              <a:rPr lang="es-ES_tradnl" dirty="0" err="1" smtClean="0">
                <a:latin typeface="Times New Roman" pitchFamily="18" charset="0"/>
                <a:cs typeface="Times New Roman" pitchFamily="18" charset="0"/>
              </a:rPr>
              <a:t>the</a:t>
            </a:r>
            <a:r>
              <a:rPr lang="es-ES_tradnl" dirty="0" smtClean="0">
                <a:latin typeface="Times New Roman" pitchFamily="18" charset="0"/>
                <a:cs typeface="Times New Roman" pitchFamily="18" charset="0"/>
              </a:rPr>
              <a:t> genes </a:t>
            </a:r>
            <a:r>
              <a:rPr lang="es-ES_tradnl" dirty="0" err="1" smtClean="0">
                <a:latin typeface="Times New Roman" pitchFamily="18" charset="0"/>
                <a:cs typeface="Times New Roman" pitchFamily="18" charset="0"/>
              </a:rPr>
              <a:t>required</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for</a:t>
            </a:r>
            <a:r>
              <a:rPr lang="es-ES_tradnl" dirty="0" smtClean="0">
                <a:latin typeface="Times New Roman" pitchFamily="18" charset="0"/>
                <a:cs typeface="Times New Roman" pitchFamily="18" charset="0"/>
              </a:rPr>
              <a:t> transfer. </a:t>
            </a:r>
            <a:r>
              <a:rPr lang="es-ES_tradnl" dirty="0" err="1" smtClean="0">
                <a:latin typeface="Times New Roman" pitchFamily="18" charset="0"/>
                <a:cs typeface="Times New Roman" pitchFamily="18" charset="0"/>
              </a:rPr>
              <a:t>These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plasmids</a:t>
            </a:r>
            <a:r>
              <a:rPr lang="es-ES_tradnl" dirty="0" smtClean="0">
                <a:latin typeface="Times New Roman" pitchFamily="18" charset="0"/>
                <a:cs typeface="Times New Roman" pitchFamily="18" charset="0"/>
              </a:rPr>
              <a:t> can '</a:t>
            </a:r>
            <a:r>
              <a:rPr lang="es-ES_tradnl" dirty="0" err="1" smtClean="0">
                <a:latin typeface="Times New Roman" pitchFamily="18" charset="0"/>
                <a:cs typeface="Times New Roman" pitchFamily="18" charset="0"/>
              </a:rPr>
              <a:t>parasitise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another</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plasmid</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transferring</a:t>
            </a:r>
            <a:r>
              <a:rPr lang="es-ES_tradnl" dirty="0" smtClean="0">
                <a:latin typeface="Times New Roman" pitchFamily="18" charset="0"/>
                <a:cs typeface="Times New Roman" pitchFamily="18" charset="0"/>
              </a:rPr>
              <a:t> at </a:t>
            </a:r>
            <a:r>
              <a:rPr lang="es-ES_tradnl" dirty="0" err="1" smtClean="0">
                <a:latin typeface="Times New Roman" pitchFamily="18" charset="0"/>
                <a:cs typeface="Times New Roman" pitchFamily="18" charset="0"/>
              </a:rPr>
              <a:t>high</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frequency</a:t>
            </a:r>
            <a:r>
              <a:rPr lang="es-ES_tradnl" dirty="0" smtClean="0">
                <a:latin typeface="Times New Roman" pitchFamily="18" charset="0"/>
                <a:cs typeface="Times New Roman" pitchFamily="18" charset="0"/>
              </a:rPr>
              <a:t> in </a:t>
            </a:r>
            <a:r>
              <a:rPr lang="es-ES_tradnl" dirty="0" err="1" smtClean="0">
                <a:latin typeface="Times New Roman" pitchFamily="18" charset="0"/>
                <a:cs typeface="Times New Roman" pitchFamily="18" charset="0"/>
              </a:rPr>
              <a:t>the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presence</a:t>
            </a:r>
            <a:r>
              <a:rPr lang="es-ES_tradnl" dirty="0" smtClean="0">
                <a:latin typeface="Times New Roman" pitchFamily="18" charset="0"/>
                <a:cs typeface="Times New Roman" pitchFamily="18" charset="0"/>
              </a:rPr>
              <a:t> of a </a:t>
            </a:r>
            <a:r>
              <a:rPr lang="es-ES_tradnl" dirty="0" err="1" smtClean="0">
                <a:latin typeface="Times New Roman" pitchFamily="18" charset="0"/>
                <a:cs typeface="Times New Roman" pitchFamily="18" charset="0"/>
              </a:rPr>
              <a:t>conjugative</a:t>
            </a:r>
            <a:r>
              <a:rPr lang="es-ES_tradnl" dirty="0" smtClean="0">
                <a:latin typeface="Times New Roman" pitchFamily="18" charset="0"/>
                <a:cs typeface="Times New Roman" pitchFamily="18" charset="0"/>
              </a:rPr>
              <a:t> </a:t>
            </a:r>
            <a:r>
              <a:rPr lang="es-ES_tradnl" dirty="0" err="1" smtClean="0">
                <a:latin typeface="Times New Roman" pitchFamily="18" charset="0"/>
                <a:cs typeface="Times New Roman" pitchFamily="18" charset="0"/>
              </a:rPr>
              <a:t>plasmid</a:t>
            </a:r>
            <a:endParaRPr lang="es-ES_tradnl" dirty="0" smtClean="0">
              <a:latin typeface="Times New Roman" pitchFamily="18" charset="0"/>
              <a:cs typeface="Times New Roman" pitchFamily="18" charset="0"/>
            </a:endParaRPr>
          </a:p>
          <a:p>
            <a:endParaRPr lang="es-ES_tradnl" dirty="0" smtClean="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76400" y="180975"/>
            <a:ext cx="6008688" cy="822325"/>
          </a:xfrm>
          <a:prstGeom prst="rect">
            <a:avLst/>
          </a:prstGeom>
          <a:noFill/>
          <a:ln w="9525">
            <a:noFill/>
            <a:miter lim="800000"/>
            <a:headEnd/>
            <a:tailEnd/>
          </a:ln>
        </p:spPr>
        <p:txBody>
          <a:bodyPr wrap="none">
            <a:spAutoFit/>
          </a:bodyPr>
          <a:lstStyle/>
          <a:p>
            <a:r>
              <a:rPr lang="en-US" sz="2400" b="1">
                <a:solidFill>
                  <a:schemeClr val="accent2"/>
                </a:solidFill>
              </a:rPr>
              <a:t>Rescue of Replication Deficient Viruses </a:t>
            </a:r>
          </a:p>
          <a:p>
            <a:r>
              <a:rPr lang="en-US" sz="2400" b="1">
                <a:solidFill>
                  <a:schemeClr val="accent2"/>
                </a:solidFill>
              </a:rPr>
              <a:t>by superinfection with Wild Viruses</a:t>
            </a:r>
          </a:p>
        </p:txBody>
      </p:sp>
      <p:sp>
        <p:nvSpPr>
          <p:cNvPr id="8195" name="Line 3"/>
          <p:cNvSpPr>
            <a:spLocks noChangeShapeType="1"/>
          </p:cNvSpPr>
          <p:nvPr/>
        </p:nvSpPr>
        <p:spPr bwMode="auto">
          <a:xfrm>
            <a:off x="3937000" y="3327400"/>
            <a:ext cx="517525" cy="0"/>
          </a:xfrm>
          <a:prstGeom prst="line">
            <a:avLst/>
          </a:prstGeom>
          <a:noFill/>
          <a:ln w="76200">
            <a:solidFill>
              <a:schemeClr val="tx1"/>
            </a:solidFill>
            <a:round/>
            <a:headEnd/>
            <a:tailEnd type="triangle" w="med" len="med"/>
          </a:ln>
        </p:spPr>
        <p:txBody>
          <a:bodyPr/>
          <a:lstStyle/>
          <a:p>
            <a:endParaRPr lang="en-US"/>
          </a:p>
        </p:txBody>
      </p:sp>
      <p:grpSp>
        <p:nvGrpSpPr>
          <p:cNvPr id="2" name="Group 4"/>
          <p:cNvGrpSpPr>
            <a:grpSpLocks/>
          </p:cNvGrpSpPr>
          <p:nvPr/>
        </p:nvGrpSpPr>
        <p:grpSpPr bwMode="auto">
          <a:xfrm>
            <a:off x="1820863" y="2725738"/>
            <a:ext cx="1928812" cy="1389062"/>
            <a:chOff x="144" y="1584"/>
            <a:chExt cx="1968" cy="1440"/>
          </a:xfrm>
        </p:grpSpPr>
        <p:sp>
          <p:nvSpPr>
            <p:cNvPr id="8258" name="Oval 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59" name="Line 6"/>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grpSp>
        <p:nvGrpSpPr>
          <p:cNvPr id="3" name="Group 7"/>
          <p:cNvGrpSpPr>
            <a:grpSpLocks/>
          </p:cNvGrpSpPr>
          <p:nvPr/>
        </p:nvGrpSpPr>
        <p:grpSpPr bwMode="auto">
          <a:xfrm>
            <a:off x="4737100" y="2725738"/>
            <a:ext cx="1928813" cy="1389062"/>
            <a:chOff x="3120" y="1680"/>
            <a:chExt cx="1968" cy="1440"/>
          </a:xfrm>
        </p:grpSpPr>
        <p:grpSp>
          <p:nvGrpSpPr>
            <p:cNvPr id="4" name="Group 8"/>
            <p:cNvGrpSpPr>
              <a:grpSpLocks/>
            </p:cNvGrpSpPr>
            <p:nvPr/>
          </p:nvGrpSpPr>
          <p:grpSpPr bwMode="auto">
            <a:xfrm>
              <a:off x="3120" y="1680"/>
              <a:ext cx="1968" cy="1440"/>
              <a:chOff x="144" y="1584"/>
              <a:chExt cx="1968" cy="1440"/>
            </a:xfrm>
          </p:grpSpPr>
          <p:sp>
            <p:nvSpPr>
              <p:cNvPr id="8256" name="Oval 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57" name="Line 10"/>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sp>
          <p:nvSpPr>
            <p:cNvPr id="8255" name="Line 11"/>
            <p:cNvSpPr>
              <a:spLocks noChangeShapeType="1"/>
            </p:cNvSpPr>
            <p:nvPr/>
          </p:nvSpPr>
          <p:spPr bwMode="auto">
            <a:xfrm>
              <a:off x="3504" y="2397"/>
              <a:ext cx="528" cy="0"/>
            </a:xfrm>
            <a:prstGeom prst="line">
              <a:avLst/>
            </a:prstGeom>
            <a:noFill/>
            <a:ln w="76200">
              <a:solidFill>
                <a:srgbClr val="99CC00"/>
              </a:solidFill>
              <a:round/>
              <a:headEnd/>
              <a:tailEnd/>
            </a:ln>
          </p:spPr>
          <p:txBody>
            <a:bodyPr/>
            <a:lstStyle/>
            <a:p>
              <a:endParaRPr lang="en-US"/>
            </a:p>
          </p:txBody>
        </p:sp>
      </p:grpSp>
      <p:sp>
        <p:nvSpPr>
          <p:cNvPr id="8198" name="Text Box 12"/>
          <p:cNvSpPr txBox="1">
            <a:spLocks noChangeArrowheads="1"/>
          </p:cNvSpPr>
          <p:nvPr/>
        </p:nvSpPr>
        <p:spPr bwMode="auto">
          <a:xfrm>
            <a:off x="538163" y="3262313"/>
            <a:ext cx="1235075" cy="336550"/>
          </a:xfrm>
          <a:prstGeom prst="rect">
            <a:avLst/>
          </a:prstGeom>
          <a:noFill/>
          <a:ln w="9525">
            <a:noFill/>
            <a:miter lim="800000"/>
            <a:headEnd/>
            <a:tailEnd/>
          </a:ln>
        </p:spPr>
        <p:txBody>
          <a:bodyPr wrap="none">
            <a:spAutoFit/>
          </a:bodyPr>
          <a:lstStyle/>
          <a:p>
            <a:r>
              <a:rPr lang="en-US" sz="1600" b="1"/>
              <a:t>Target Cell</a:t>
            </a:r>
          </a:p>
        </p:txBody>
      </p:sp>
      <p:sp>
        <p:nvSpPr>
          <p:cNvPr id="8199" name="Text Box 13"/>
          <p:cNvSpPr txBox="1">
            <a:spLocks noChangeArrowheads="1"/>
          </p:cNvSpPr>
          <p:nvPr/>
        </p:nvSpPr>
        <p:spPr bwMode="auto">
          <a:xfrm>
            <a:off x="2224088" y="3141663"/>
            <a:ext cx="1222375" cy="336550"/>
          </a:xfrm>
          <a:prstGeom prst="rect">
            <a:avLst/>
          </a:prstGeom>
          <a:noFill/>
          <a:ln w="9525">
            <a:noFill/>
            <a:miter lim="800000"/>
            <a:headEnd/>
            <a:tailEnd/>
          </a:ln>
        </p:spPr>
        <p:txBody>
          <a:bodyPr wrap="none">
            <a:spAutoFit/>
          </a:bodyPr>
          <a:lstStyle/>
          <a:p>
            <a:r>
              <a:rPr lang="en-US" sz="1600" b="1"/>
              <a:t>Cell’s DNA</a:t>
            </a:r>
          </a:p>
        </p:txBody>
      </p:sp>
      <p:sp>
        <p:nvSpPr>
          <p:cNvPr id="8200" name="Text Box 14"/>
          <p:cNvSpPr txBox="1">
            <a:spLocks noChangeArrowheads="1"/>
          </p:cNvSpPr>
          <p:nvPr/>
        </p:nvSpPr>
        <p:spPr bwMode="auto">
          <a:xfrm>
            <a:off x="228600" y="1835150"/>
            <a:ext cx="1733550" cy="581025"/>
          </a:xfrm>
          <a:prstGeom prst="rect">
            <a:avLst/>
          </a:prstGeom>
          <a:noFill/>
          <a:ln w="9525">
            <a:noFill/>
            <a:miter lim="800000"/>
            <a:headEnd/>
            <a:tailEnd/>
          </a:ln>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8201" name="Line 15"/>
          <p:cNvSpPr>
            <a:spLocks noChangeShapeType="1"/>
          </p:cNvSpPr>
          <p:nvPr/>
        </p:nvSpPr>
        <p:spPr bwMode="auto">
          <a:xfrm>
            <a:off x="1371600" y="1981200"/>
            <a:ext cx="1090613" cy="9525"/>
          </a:xfrm>
          <a:prstGeom prst="line">
            <a:avLst/>
          </a:prstGeom>
          <a:noFill/>
          <a:ln w="38100">
            <a:solidFill>
              <a:schemeClr val="tx1"/>
            </a:solidFill>
            <a:round/>
            <a:headEnd/>
            <a:tailEnd type="triangle" w="med" len="med"/>
          </a:ln>
        </p:spPr>
        <p:txBody>
          <a:bodyPr/>
          <a:lstStyle/>
          <a:p>
            <a:endParaRPr lang="en-US"/>
          </a:p>
        </p:txBody>
      </p:sp>
      <p:grpSp>
        <p:nvGrpSpPr>
          <p:cNvPr id="5" name="Group 16"/>
          <p:cNvGrpSpPr>
            <a:grpSpLocks/>
          </p:cNvGrpSpPr>
          <p:nvPr/>
        </p:nvGrpSpPr>
        <p:grpSpPr bwMode="auto">
          <a:xfrm>
            <a:off x="2525713" y="1752600"/>
            <a:ext cx="1341437" cy="833438"/>
            <a:chOff x="1591" y="1104"/>
            <a:chExt cx="845" cy="525"/>
          </a:xfrm>
        </p:grpSpPr>
        <p:grpSp>
          <p:nvGrpSpPr>
            <p:cNvPr id="6" name="Group 17"/>
            <p:cNvGrpSpPr>
              <a:grpSpLocks/>
            </p:cNvGrpSpPr>
            <p:nvPr/>
          </p:nvGrpSpPr>
          <p:grpSpPr bwMode="auto">
            <a:xfrm>
              <a:off x="1591" y="1104"/>
              <a:ext cx="386" cy="525"/>
              <a:chOff x="864" y="576"/>
              <a:chExt cx="624" cy="864"/>
            </a:xfrm>
          </p:grpSpPr>
          <p:sp>
            <p:nvSpPr>
              <p:cNvPr id="8250" name="Oval 1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51" name="Line 19"/>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8252" name="Line 20"/>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8253" name="Line 21"/>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8247" name="Line 22"/>
            <p:cNvSpPr>
              <a:spLocks noChangeShapeType="1"/>
            </p:cNvSpPr>
            <p:nvPr/>
          </p:nvSpPr>
          <p:spPr bwMode="auto">
            <a:xfrm>
              <a:off x="1614" y="1250"/>
              <a:ext cx="326" cy="0"/>
            </a:xfrm>
            <a:prstGeom prst="line">
              <a:avLst/>
            </a:prstGeom>
            <a:noFill/>
            <a:ln w="76200">
              <a:solidFill>
                <a:srgbClr val="99CC00"/>
              </a:solidFill>
              <a:round/>
              <a:headEnd/>
              <a:tailEnd/>
            </a:ln>
          </p:spPr>
          <p:txBody>
            <a:bodyPr/>
            <a:lstStyle/>
            <a:p>
              <a:endParaRPr lang="en-US"/>
            </a:p>
          </p:txBody>
        </p:sp>
        <p:sp>
          <p:nvSpPr>
            <p:cNvPr id="8248" name="Text Box 23"/>
            <p:cNvSpPr txBox="1">
              <a:spLocks noChangeArrowheads="1"/>
            </p:cNvSpPr>
            <p:nvPr/>
          </p:nvSpPr>
          <p:spPr bwMode="auto">
            <a:xfrm>
              <a:off x="2000" y="1187"/>
              <a:ext cx="436" cy="212"/>
            </a:xfrm>
            <a:prstGeom prst="rect">
              <a:avLst/>
            </a:prstGeom>
            <a:noFill/>
            <a:ln w="9525">
              <a:noFill/>
              <a:miter lim="800000"/>
              <a:headEnd/>
              <a:tailEnd/>
            </a:ln>
          </p:spPr>
          <p:txBody>
            <a:bodyPr wrap="none">
              <a:spAutoFit/>
            </a:bodyPr>
            <a:lstStyle/>
            <a:p>
              <a:r>
                <a:rPr lang="en-US" sz="1600" b="1"/>
                <a:t>Virus</a:t>
              </a:r>
            </a:p>
          </p:txBody>
        </p:sp>
        <p:sp>
          <p:nvSpPr>
            <p:cNvPr id="8249" name="Rectangle 24"/>
            <p:cNvSpPr>
              <a:spLocks noChangeArrowheads="1"/>
            </p:cNvSpPr>
            <p:nvPr/>
          </p:nvSpPr>
          <p:spPr bwMode="auto">
            <a:xfrm>
              <a:off x="1672" y="1200"/>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sp>
        <p:nvSpPr>
          <p:cNvPr id="8203" name="Rectangle 25"/>
          <p:cNvSpPr>
            <a:spLocks noChangeArrowheads="1"/>
          </p:cNvSpPr>
          <p:nvPr/>
        </p:nvSpPr>
        <p:spPr bwMode="auto">
          <a:xfrm>
            <a:off x="5219700" y="3340100"/>
            <a:ext cx="304800" cy="152400"/>
          </a:xfrm>
          <a:prstGeom prst="rect">
            <a:avLst/>
          </a:prstGeom>
          <a:solidFill>
            <a:srgbClr val="CC0000"/>
          </a:solidFill>
          <a:ln w="9525">
            <a:solidFill>
              <a:schemeClr val="tx1"/>
            </a:solidFill>
            <a:miter lim="800000"/>
            <a:headEnd/>
            <a:tailEnd/>
          </a:ln>
        </p:spPr>
        <p:txBody>
          <a:bodyPr wrap="none" anchor="ctr"/>
          <a:lstStyle/>
          <a:p>
            <a:endParaRPr lang="en-US"/>
          </a:p>
        </p:txBody>
      </p:sp>
      <p:grpSp>
        <p:nvGrpSpPr>
          <p:cNvPr id="7" name="Group 26"/>
          <p:cNvGrpSpPr>
            <a:grpSpLocks/>
          </p:cNvGrpSpPr>
          <p:nvPr/>
        </p:nvGrpSpPr>
        <p:grpSpPr bwMode="auto">
          <a:xfrm>
            <a:off x="3124200" y="1676400"/>
            <a:ext cx="5794375" cy="3822700"/>
            <a:chOff x="1968" y="1056"/>
            <a:chExt cx="3650" cy="2408"/>
          </a:xfrm>
        </p:grpSpPr>
        <p:grpSp>
          <p:nvGrpSpPr>
            <p:cNvPr id="8" name="Group 27"/>
            <p:cNvGrpSpPr>
              <a:grpSpLocks/>
            </p:cNvGrpSpPr>
            <p:nvPr/>
          </p:nvGrpSpPr>
          <p:grpSpPr bwMode="auto">
            <a:xfrm>
              <a:off x="4330" y="1536"/>
              <a:ext cx="1288" cy="1101"/>
              <a:chOff x="4330" y="1536"/>
              <a:chExt cx="1288" cy="1101"/>
            </a:xfrm>
          </p:grpSpPr>
          <p:sp>
            <p:nvSpPr>
              <p:cNvPr id="8221" name="Line 28"/>
              <p:cNvSpPr>
                <a:spLocks noChangeShapeType="1"/>
              </p:cNvSpPr>
              <p:nvPr/>
            </p:nvSpPr>
            <p:spPr bwMode="auto">
              <a:xfrm>
                <a:off x="4330" y="2104"/>
                <a:ext cx="326" cy="0"/>
              </a:xfrm>
              <a:prstGeom prst="line">
                <a:avLst/>
              </a:prstGeom>
              <a:noFill/>
              <a:ln w="76200">
                <a:solidFill>
                  <a:schemeClr val="tx1"/>
                </a:solidFill>
                <a:round/>
                <a:headEnd/>
                <a:tailEnd type="triangle" w="med" len="med"/>
              </a:ln>
            </p:spPr>
            <p:txBody>
              <a:bodyPr/>
              <a:lstStyle/>
              <a:p>
                <a:endParaRPr lang="en-US"/>
              </a:p>
            </p:txBody>
          </p:sp>
          <p:grpSp>
            <p:nvGrpSpPr>
              <p:cNvPr id="9" name="Group 29"/>
              <p:cNvGrpSpPr>
                <a:grpSpLocks/>
              </p:cNvGrpSpPr>
              <p:nvPr/>
            </p:nvGrpSpPr>
            <p:grpSpPr bwMode="auto">
              <a:xfrm>
                <a:off x="4704" y="1536"/>
                <a:ext cx="386" cy="525"/>
                <a:chOff x="4819" y="1200"/>
                <a:chExt cx="386" cy="525"/>
              </a:xfrm>
            </p:grpSpPr>
            <p:grpSp>
              <p:nvGrpSpPr>
                <p:cNvPr id="10" name="Group 30"/>
                <p:cNvGrpSpPr>
                  <a:grpSpLocks/>
                </p:cNvGrpSpPr>
                <p:nvPr/>
              </p:nvGrpSpPr>
              <p:grpSpPr bwMode="auto">
                <a:xfrm>
                  <a:off x="4819" y="1200"/>
                  <a:ext cx="386" cy="525"/>
                  <a:chOff x="864" y="576"/>
                  <a:chExt cx="624" cy="864"/>
                </a:xfrm>
              </p:grpSpPr>
              <p:sp>
                <p:nvSpPr>
                  <p:cNvPr id="8242" name="Oval 31"/>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43" name="Line 32"/>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8244" name="Line 33"/>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8245" name="Line 34"/>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8240" name="Line 35"/>
                <p:cNvSpPr>
                  <a:spLocks noChangeShapeType="1"/>
                </p:cNvSpPr>
                <p:nvPr/>
              </p:nvSpPr>
              <p:spPr bwMode="auto">
                <a:xfrm>
                  <a:off x="4842" y="1346"/>
                  <a:ext cx="326" cy="0"/>
                </a:xfrm>
                <a:prstGeom prst="line">
                  <a:avLst/>
                </a:prstGeom>
                <a:noFill/>
                <a:ln w="76200">
                  <a:solidFill>
                    <a:srgbClr val="99CC00"/>
                  </a:solidFill>
                  <a:round/>
                  <a:headEnd/>
                  <a:tailEnd/>
                </a:ln>
              </p:spPr>
              <p:txBody>
                <a:bodyPr/>
                <a:lstStyle/>
                <a:p>
                  <a:endParaRPr lang="en-US"/>
                </a:p>
              </p:txBody>
            </p:sp>
            <p:sp>
              <p:nvSpPr>
                <p:cNvPr id="8241" name="Rectangle 36"/>
                <p:cNvSpPr>
                  <a:spLocks noChangeArrowheads="1"/>
                </p:cNvSpPr>
                <p:nvPr/>
              </p:nvSpPr>
              <p:spPr bwMode="auto">
                <a:xfrm>
                  <a:off x="4900" y="1296"/>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grpSp>
            <p:nvGrpSpPr>
              <p:cNvPr id="11" name="Group 37"/>
              <p:cNvGrpSpPr>
                <a:grpSpLocks/>
              </p:cNvGrpSpPr>
              <p:nvPr/>
            </p:nvGrpSpPr>
            <p:grpSpPr bwMode="auto">
              <a:xfrm>
                <a:off x="5232" y="1728"/>
                <a:ext cx="386" cy="525"/>
                <a:chOff x="4819" y="1200"/>
                <a:chExt cx="386" cy="525"/>
              </a:xfrm>
            </p:grpSpPr>
            <p:grpSp>
              <p:nvGrpSpPr>
                <p:cNvPr id="12" name="Group 38"/>
                <p:cNvGrpSpPr>
                  <a:grpSpLocks/>
                </p:cNvGrpSpPr>
                <p:nvPr/>
              </p:nvGrpSpPr>
              <p:grpSpPr bwMode="auto">
                <a:xfrm>
                  <a:off x="4819" y="1200"/>
                  <a:ext cx="386" cy="525"/>
                  <a:chOff x="864" y="576"/>
                  <a:chExt cx="624" cy="864"/>
                </a:xfrm>
              </p:grpSpPr>
              <p:sp>
                <p:nvSpPr>
                  <p:cNvPr id="8235" name="Oval 39"/>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36" name="Line 40"/>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8237" name="Line 41"/>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8238" name="Line 42"/>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8233" name="Line 43"/>
                <p:cNvSpPr>
                  <a:spLocks noChangeShapeType="1"/>
                </p:cNvSpPr>
                <p:nvPr/>
              </p:nvSpPr>
              <p:spPr bwMode="auto">
                <a:xfrm>
                  <a:off x="4842" y="1346"/>
                  <a:ext cx="326" cy="0"/>
                </a:xfrm>
                <a:prstGeom prst="line">
                  <a:avLst/>
                </a:prstGeom>
                <a:noFill/>
                <a:ln w="76200">
                  <a:solidFill>
                    <a:srgbClr val="99CC00"/>
                  </a:solidFill>
                  <a:round/>
                  <a:headEnd/>
                  <a:tailEnd/>
                </a:ln>
              </p:spPr>
              <p:txBody>
                <a:bodyPr/>
                <a:lstStyle/>
                <a:p>
                  <a:endParaRPr lang="en-US"/>
                </a:p>
              </p:txBody>
            </p:sp>
            <p:sp>
              <p:nvSpPr>
                <p:cNvPr id="8234" name="Rectangle 44"/>
                <p:cNvSpPr>
                  <a:spLocks noChangeArrowheads="1"/>
                </p:cNvSpPr>
                <p:nvPr/>
              </p:nvSpPr>
              <p:spPr bwMode="auto">
                <a:xfrm>
                  <a:off x="4900" y="1296"/>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grpSp>
            <p:nvGrpSpPr>
              <p:cNvPr id="13" name="Group 45"/>
              <p:cNvGrpSpPr>
                <a:grpSpLocks/>
              </p:cNvGrpSpPr>
              <p:nvPr/>
            </p:nvGrpSpPr>
            <p:grpSpPr bwMode="auto">
              <a:xfrm>
                <a:off x="4848" y="2112"/>
                <a:ext cx="386" cy="525"/>
                <a:chOff x="4819" y="1200"/>
                <a:chExt cx="386" cy="525"/>
              </a:xfrm>
            </p:grpSpPr>
            <p:grpSp>
              <p:nvGrpSpPr>
                <p:cNvPr id="14" name="Group 46"/>
                <p:cNvGrpSpPr>
                  <a:grpSpLocks/>
                </p:cNvGrpSpPr>
                <p:nvPr/>
              </p:nvGrpSpPr>
              <p:grpSpPr bwMode="auto">
                <a:xfrm>
                  <a:off x="4819" y="1200"/>
                  <a:ext cx="386" cy="525"/>
                  <a:chOff x="864" y="576"/>
                  <a:chExt cx="624" cy="864"/>
                </a:xfrm>
              </p:grpSpPr>
              <p:sp>
                <p:nvSpPr>
                  <p:cNvPr id="8228" name="Oval 47"/>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29" name="Line 48"/>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8230" name="Line 49"/>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8231" name="Line 50"/>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8226" name="Line 51"/>
                <p:cNvSpPr>
                  <a:spLocks noChangeShapeType="1"/>
                </p:cNvSpPr>
                <p:nvPr/>
              </p:nvSpPr>
              <p:spPr bwMode="auto">
                <a:xfrm>
                  <a:off x="4842" y="1346"/>
                  <a:ext cx="326" cy="0"/>
                </a:xfrm>
                <a:prstGeom prst="line">
                  <a:avLst/>
                </a:prstGeom>
                <a:noFill/>
                <a:ln w="76200">
                  <a:solidFill>
                    <a:srgbClr val="99CC00"/>
                  </a:solidFill>
                  <a:round/>
                  <a:headEnd/>
                  <a:tailEnd/>
                </a:ln>
              </p:spPr>
              <p:txBody>
                <a:bodyPr/>
                <a:lstStyle/>
                <a:p>
                  <a:endParaRPr lang="en-US"/>
                </a:p>
              </p:txBody>
            </p:sp>
            <p:sp>
              <p:nvSpPr>
                <p:cNvPr id="8227" name="Rectangle 52"/>
                <p:cNvSpPr>
                  <a:spLocks noChangeArrowheads="1"/>
                </p:cNvSpPr>
                <p:nvPr/>
              </p:nvSpPr>
              <p:spPr bwMode="auto">
                <a:xfrm>
                  <a:off x="4900" y="1296"/>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grpSp>
        <p:grpSp>
          <p:nvGrpSpPr>
            <p:cNvPr id="15" name="Group 53"/>
            <p:cNvGrpSpPr>
              <a:grpSpLocks/>
            </p:cNvGrpSpPr>
            <p:nvPr/>
          </p:nvGrpSpPr>
          <p:grpSpPr bwMode="auto">
            <a:xfrm>
              <a:off x="1968" y="1056"/>
              <a:ext cx="3648" cy="2408"/>
              <a:chOff x="1968" y="1056"/>
              <a:chExt cx="3648" cy="2408"/>
            </a:xfrm>
          </p:grpSpPr>
          <p:grpSp>
            <p:nvGrpSpPr>
              <p:cNvPr id="16" name="Group 54"/>
              <p:cNvGrpSpPr>
                <a:grpSpLocks/>
              </p:cNvGrpSpPr>
              <p:nvPr/>
            </p:nvGrpSpPr>
            <p:grpSpPr bwMode="auto">
              <a:xfrm>
                <a:off x="1968" y="2736"/>
                <a:ext cx="3648" cy="728"/>
                <a:chOff x="2112" y="2624"/>
                <a:chExt cx="3648" cy="728"/>
              </a:xfrm>
            </p:grpSpPr>
            <p:sp>
              <p:nvSpPr>
                <p:cNvPr id="8219" name="Text Box 55"/>
                <p:cNvSpPr txBox="1">
                  <a:spLocks noChangeArrowheads="1"/>
                </p:cNvSpPr>
                <p:nvPr/>
              </p:nvSpPr>
              <p:spPr bwMode="auto">
                <a:xfrm>
                  <a:off x="2928" y="2624"/>
                  <a:ext cx="1520" cy="250"/>
                </a:xfrm>
                <a:prstGeom prst="rect">
                  <a:avLst/>
                </a:prstGeom>
                <a:noFill/>
                <a:ln w="9525">
                  <a:noFill/>
                  <a:miter lim="800000"/>
                  <a:headEnd/>
                  <a:tailEnd/>
                </a:ln>
              </p:spPr>
              <p:txBody>
                <a:bodyPr wrap="none">
                  <a:spAutoFit/>
                </a:bodyPr>
                <a:lstStyle/>
                <a:p>
                  <a:r>
                    <a:rPr lang="en-US" sz="2000" b="1"/>
                    <a:t>Complementation:</a:t>
                  </a:r>
                </a:p>
              </p:txBody>
            </p:sp>
            <p:sp>
              <p:nvSpPr>
                <p:cNvPr id="8220" name="Text Box 56"/>
                <p:cNvSpPr txBox="1">
                  <a:spLocks noChangeArrowheads="1"/>
                </p:cNvSpPr>
                <p:nvPr/>
              </p:nvSpPr>
              <p:spPr bwMode="auto">
                <a:xfrm>
                  <a:off x="2112" y="2832"/>
                  <a:ext cx="3648" cy="520"/>
                </a:xfrm>
                <a:prstGeom prst="rect">
                  <a:avLst/>
                </a:prstGeom>
                <a:noFill/>
                <a:ln w="9525">
                  <a:noFill/>
                  <a:miter lim="800000"/>
                  <a:headEnd/>
                  <a:tailEnd/>
                </a:ln>
              </p:spPr>
              <p:txBody>
                <a:bodyPr>
                  <a:spAutoFit/>
                </a:bodyPr>
                <a:lstStyle/>
                <a:p>
                  <a:r>
                    <a:rPr lang="en-US" sz="1600" b="1">
                      <a:solidFill>
                        <a:schemeClr val="accent2"/>
                      </a:solidFill>
                    </a:rPr>
                    <a:t>The genome from the wild virus provides the missing proteins needed for the viral vector to replicate. The superinfected cell functions similarly to a packaging line.</a:t>
                  </a:r>
                </a:p>
              </p:txBody>
            </p:sp>
          </p:grpSp>
          <p:grpSp>
            <p:nvGrpSpPr>
              <p:cNvPr id="17" name="Group 57"/>
              <p:cNvGrpSpPr>
                <a:grpSpLocks/>
              </p:cNvGrpSpPr>
              <p:nvPr/>
            </p:nvGrpSpPr>
            <p:grpSpPr bwMode="auto">
              <a:xfrm>
                <a:off x="3216" y="1056"/>
                <a:ext cx="964" cy="1440"/>
                <a:chOff x="3216" y="1056"/>
                <a:chExt cx="964" cy="1440"/>
              </a:xfrm>
            </p:grpSpPr>
            <p:grpSp>
              <p:nvGrpSpPr>
                <p:cNvPr id="18" name="Group 58"/>
                <p:cNvGrpSpPr>
                  <a:grpSpLocks/>
                </p:cNvGrpSpPr>
                <p:nvPr/>
              </p:nvGrpSpPr>
              <p:grpSpPr bwMode="auto">
                <a:xfrm>
                  <a:off x="3312" y="1056"/>
                  <a:ext cx="868" cy="576"/>
                  <a:chOff x="3312" y="1056"/>
                  <a:chExt cx="868" cy="576"/>
                </a:xfrm>
              </p:grpSpPr>
              <p:grpSp>
                <p:nvGrpSpPr>
                  <p:cNvPr id="19" name="Group 59"/>
                  <p:cNvGrpSpPr>
                    <a:grpSpLocks/>
                  </p:cNvGrpSpPr>
                  <p:nvPr/>
                </p:nvGrpSpPr>
                <p:grpSpPr bwMode="auto">
                  <a:xfrm>
                    <a:off x="3312" y="1107"/>
                    <a:ext cx="386" cy="525"/>
                    <a:chOff x="864" y="576"/>
                    <a:chExt cx="624" cy="864"/>
                  </a:xfrm>
                </p:grpSpPr>
                <p:sp>
                  <p:nvSpPr>
                    <p:cNvPr id="8215" name="Oval 60"/>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16" name="Line 61"/>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8217" name="Line 62"/>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8218" name="Line 63"/>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8213" name="Line 64"/>
                  <p:cNvSpPr>
                    <a:spLocks noChangeShapeType="1"/>
                  </p:cNvSpPr>
                  <p:nvPr/>
                </p:nvSpPr>
                <p:spPr bwMode="auto">
                  <a:xfrm>
                    <a:off x="3335" y="1253"/>
                    <a:ext cx="326" cy="0"/>
                  </a:xfrm>
                  <a:prstGeom prst="line">
                    <a:avLst/>
                  </a:prstGeom>
                  <a:noFill/>
                  <a:ln w="76200">
                    <a:solidFill>
                      <a:srgbClr val="99CC00"/>
                    </a:solidFill>
                    <a:round/>
                    <a:headEnd/>
                    <a:tailEnd/>
                  </a:ln>
                </p:spPr>
                <p:txBody>
                  <a:bodyPr/>
                  <a:lstStyle/>
                  <a:p>
                    <a:endParaRPr lang="en-US"/>
                  </a:p>
                </p:txBody>
              </p:sp>
              <p:sp>
                <p:nvSpPr>
                  <p:cNvPr id="8214" name="Text Box 65"/>
                  <p:cNvSpPr txBox="1">
                    <a:spLocks noChangeArrowheads="1"/>
                  </p:cNvSpPr>
                  <p:nvPr/>
                </p:nvSpPr>
                <p:spPr bwMode="auto">
                  <a:xfrm>
                    <a:off x="3744" y="1056"/>
                    <a:ext cx="436" cy="366"/>
                  </a:xfrm>
                  <a:prstGeom prst="rect">
                    <a:avLst/>
                  </a:prstGeom>
                  <a:noFill/>
                  <a:ln w="9525">
                    <a:noFill/>
                    <a:miter lim="800000"/>
                    <a:headEnd/>
                    <a:tailEnd/>
                  </a:ln>
                </p:spPr>
                <p:txBody>
                  <a:bodyPr wrap="none">
                    <a:spAutoFit/>
                  </a:bodyPr>
                  <a:lstStyle/>
                  <a:p>
                    <a:r>
                      <a:rPr lang="en-US" sz="1600" b="1"/>
                      <a:t>Wild </a:t>
                    </a:r>
                  </a:p>
                  <a:p>
                    <a:r>
                      <a:rPr lang="en-US" sz="1600" b="1"/>
                      <a:t>Virus</a:t>
                    </a:r>
                  </a:p>
                </p:txBody>
              </p:sp>
            </p:grpSp>
            <p:sp>
              <p:nvSpPr>
                <p:cNvPr id="8210" name="Line 66"/>
                <p:cNvSpPr>
                  <a:spLocks noChangeShapeType="1"/>
                </p:cNvSpPr>
                <p:nvPr/>
              </p:nvSpPr>
              <p:spPr bwMode="auto">
                <a:xfrm>
                  <a:off x="3679" y="2160"/>
                  <a:ext cx="326" cy="0"/>
                </a:xfrm>
                <a:prstGeom prst="line">
                  <a:avLst/>
                </a:prstGeom>
                <a:noFill/>
                <a:ln w="76200">
                  <a:solidFill>
                    <a:srgbClr val="99CC00"/>
                  </a:solidFill>
                  <a:round/>
                  <a:headEnd/>
                  <a:tailEnd/>
                </a:ln>
              </p:spPr>
              <p:txBody>
                <a:bodyPr/>
                <a:lstStyle/>
                <a:p>
                  <a:endParaRPr lang="en-US"/>
                </a:p>
              </p:txBody>
            </p:sp>
            <p:sp>
              <p:nvSpPr>
                <p:cNvPr id="8211" name="AutoShape 67"/>
                <p:cNvSpPr>
                  <a:spLocks noChangeArrowheads="1"/>
                </p:cNvSpPr>
                <p:nvPr/>
              </p:nvSpPr>
              <p:spPr bwMode="auto">
                <a:xfrm rot="10800000">
                  <a:off x="3216" y="2256"/>
                  <a:ext cx="720" cy="240"/>
                </a:xfrm>
                <a:prstGeom prst="curvedDownArrow">
                  <a:avLst>
                    <a:gd name="adj1" fmla="val 60000"/>
                    <a:gd name="adj2" fmla="val 120000"/>
                    <a:gd name="adj3" fmla="val 33333"/>
                  </a:avLst>
                </a:prstGeom>
                <a:solidFill>
                  <a:schemeClr val="folHlink"/>
                </a:solidFill>
                <a:ln w="9525">
                  <a:solidFill>
                    <a:schemeClr val="tx1"/>
                  </a:solidFill>
                  <a:miter lim="800000"/>
                  <a:headEnd/>
                  <a:tailEnd/>
                </a:ln>
              </p:spPr>
              <p:txBody>
                <a:bodyPr rot="10800000" wrap="none" anchor="ctr"/>
                <a:lstStyle/>
                <a:p>
                  <a:pPr algn="ctr"/>
                  <a:endParaRPr lang="en-US">
                    <a:solidFill>
                      <a:schemeClr val="accent2"/>
                    </a:solidFill>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676400" y="180975"/>
            <a:ext cx="6008688" cy="822325"/>
          </a:xfrm>
          <a:prstGeom prst="rect">
            <a:avLst/>
          </a:prstGeom>
          <a:noFill/>
          <a:ln w="9525">
            <a:noFill/>
            <a:miter lim="800000"/>
            <a:headEnd/>
            <a:tailEnd/>
          </a:ln>
        </p:spPr>
        <p:txBody>
          <a:bodyPr wrap="none">
            <a:spAutoFit/>
          </a:bodyPr>
          <a:lstStyle/>
          <a:p>
            <a:r>
              <a:rPr lang="en-US" sz="2400" b="1">
                <a:solidFill>
                  <a:schemeClr val="accent2"/>
                </a:solidFill>
              </a:rPr>
              <a:t>Rescue of Replication Deficient Viruses </a:t>
            </a:r>
          </a:p>
          <a:p>
            <a:r>
              <a:rPr lang="en-US" sz="2400" b="1">
                <a:solidFill>
                  <a:schemeClr val="accent2"/>
                </a:solidFill>
              </a:rPr>
              <a:t>by superinfection with Wild Viruses</a:t>
            </a:r>
          </a:p>
        </p:txBody>
      </p:sp>
      <p:sp>
        <p:nvSpPr>
          <p:cNvPr id="9219" name="Line 3"/>
          <p:cNvSpPr>
            <a:spLocks noChangeShapeType="1"/>
          </p:cNvSpPr>
          <p:nvPr/>
        </p:nvSpPr>
        <p:spPr bwMode="auto">
          <a:xfrm>
            <a:off x="3937000" y="3327400"/>
            <a:ext cx="517525" cy="0"/>
          </a:xfrm>
          <a:prstGeom prst="line">
            <a:avLst/>
          </a:prstGeom>
          <a:noFill/>
          <a:ln w="76200">
            <a:solidFill>
              <a:schemeClr val="tx1"/>
            </a:solidFill>
            <a:round/>
            <a:headEnd/>
            <a:tailEnd type="triangle" w="med" len="med"/>
          </a:ln>
        </p:spPr>
        <p:txBody>
          <a:bodyPr/>
          <a:lstStyle/>
          <a:p>
            <a:endParaRPr lang="en-US"/>
          </a:p>
        </p:txBody>
      </p:sp>
      <p:grpSp>
        <p:nvGrpSpPr>
          <p:cNvPr id="2" name="Group 4"/>
          <p:cNvGrpSpPr>
            <a:grpSpLocks/>
          </p:cNvGrpSpPr>
          <p:nvPr/>
        </p:nvGrpSpPr>
        <p:grpSpPr bwMode="auto">
          <a:xfrm>
            <a:off x="1820863" y="2725738"/>
            <a:ext cx="1928812" cy="1389062"/>
            <a:chOff x="144" y="1584"/>
            <a:chExt cx="1968" cy="1440"/>
          </a:xfrm>
        </p:grpSpPr>
        <p:sp>
          <p:nvSpPr>
            <p:cNvPr id="9278" name="Oval 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79" name="Line 6"/>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grpSp>
        <p:nvGrpSpPr>
          <p:cNvPr id="3" name="Group 7"/>
          <p:cNvGrpSpPr>
            <a:grpSpLocks/>
          </p:cNvGrpSpPr>
          <p:nvPr/>
        </p:nvGrpSpPr>
        <p:grpSpPr bwMode="auto">
          <a:xfrm>
            <a:off x="4737100" y="2725738"/>
            <a:ext cx="1928813" cy="1389062"/>
            <a:chOff x="3120" y="1680"/>
            <a:chExt cx="1968" cy="1440"/>
          </a:xfrm>
        </p:grpSpPr>
        <p:grpSp>
          <p:nvGrpSpPr>
            <p:cNvPr id="4" name="Group 8"/>
            <p:cNvGrpSpPr>
              <a:grpSpLocks/>
            </p:cNvGrpSpPr>
            <p:nvPr/>
          </p:nvGrpSpPr>
          <p:grpSpPr bwMode="auto">
            <a:xfrm>
              <a:off x="3120" y="1680"/>
              <a:ext cx="1968" cy="1440"/>
              <a:chOff x="144" y="1584"/>
              <a:chExt cx="1968" cy="1440"/>
            </a:xfrm>
          </p:grpSpPr>
          <p:sp>
            <p:nvSpPr>
              <p:cNvPr id="9276" name="Oval 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77" name="Line 10"/>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sp>
          <p:nvSpPr>
            <p:cNvPr id="9275" name="Line 11"/>
            <p:cNvSpPr>
              <a:spLocks noChangeShapeType="1"/>
            </p:cNvSpPr>
            <p:nvPr/>
          </p:nvSpPr>
          <p:spPr bwMode="auto">
            <a:xfrm>
              <a:off x="3504" y="2397"/>
              <a:ext cx="528" cy="0"/>
            </a:xfrm>
            <a:prstGeom prst="line">
              <a:avLst/>
            </a:prstGeom>
            <a:noFill/>
            <a:ln w="76200">
              <a:solidFill>
                <a:srgbClr val="99CC00"/>
              </a:solidFill>
              <a:round/>
              <a:headEnd/>
              <a:tailEnd/>
            </a:ln>
          </p:spPr>
          <p:txBody>
            <a:bodyPr/>
            <a:lstStyle/>
            <a:p>
              <a:endParaRPr lang="en-US"/>
            </a:p>
          </p:txBody>
        </p:sp>
      </p:grpSp>
      <p:sp>
        <p:nvSpPr>
          <p:cNvPr id="9222" name="Text Box 12"/>
          <p:cNvSpPr txBox="1">
            <a:spLocks noChangeArrowheads="1"/>
          </p:cNvSpPr>
          <p:nvPr/>
        </p:nvSpPr>
        <p:spPr bwMode="auto">
          <a:xfrm>
            <a:off x="538163" y="3262313"/>
            <a:ext cx="1235075" cy="336550"/>
          </a:xfrm>
          <a:prstGeom prst="rect">
            <a:avLst/>
          </a:prstGeom>
          <a:noFill/>
          <a:ln w="9525">
            <a:noFill/>
            <a:miter lim="800000"/>
            <a:headEnd/>
            <a:tailEnd/>
          </a:ln>
        </p:spPr>
        <p:txBody>
          <a:bodyPr wrap="none">
            <a:spAutoFit/>
          </a:bodyPr>
          <a:lstStyle/>
          <a:p>
            <a:r>
              <a:rPr lang="en-US" sz="1600" b="1"/>
              <a:t>Target Cell</a:t>
            </a:r>
          </a:p>
        </p:txBody>
      </p:sp>
      <p:sp>
        <p:nvSpPr>
          <p:cNvPr id="9223" name="Text Box 13"/>
          <p:cNvSpPr txBox="1">
            <a:spLocks noChangeArrowheads="1"/>
          </p:cNvSpPr>
          <p:nvPr/>
        </p:nvSpPr>
        <p:spPr bwMode="auto">
          <a:xfrm>
            <a:off x="2224088" y="3141663"/>
            <a:ext cx="1222375" cy="336550"/>
          </a:xfrm>
          <a:prstGeom prst="rect">
            <a:avLst/>
          </a:prstGeom>
          <a:noFill/>
          <a:ln w="9525">
            <a:noFill/>
            <a:miter lim="800000"/>
            <a:headEnd/>
            <a:tailEnd/>
          </a:ln>
        </p:spPr>
        <p:txBody>
          <a:bodyPr wrap="none">
            <a:spAutoFit/>
          </a:bodyPr>
          <a:lstStyle/>
          <a:p>
            <a:r>
              <a:rPr lang="en-US" sz="1600" b="1"/>
              <a:t>Cell’s DNA</a:t>
            </a:r>
          </a:p>
        </p:txBody>
      </p:sp>
      <p:sp>
        <p:nvSpPr>
          <p:cNvPr id="9224" name="Text Box 14"/>
          <p:cNvSpPr txBox="1">
            <a:spLocks noChangeArrowheads="1"/>
          </p:cNvSpPr>
          <p:nvPr/>
        </p:nvSpPr>
        <p:spPr bwMode="auto">
          <a:xfrm>
            <a:off x="228600" y="1835150"/>
            <a:ext cx="1733550" cy="581025"/>
          </a:xfrm>
          <a:prstGeom prst="rect">
            <a:avLst/>
          </a:prstGeom>
          <a:noFill/>
          <a:ln w="9525">
            <a:noFill/>
            <a:miter lim="800000"/>
            <a:headEnd/>
            <a:tailEnd/>
          </a:ln>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9225" name="Line 15"/>
          <p:cNvSpPr>
            <a:spLocks noChangeShapeType="1"/>
          </p:cNvSpPr>
          <p:nvPr/>
        </p:nvSpPr>
        <p:spPr bwMode="auto">
          <a:xfrm>
            <a:off x="1371600" y="1981200"/>
            <a:ext cx="1090613" cy="9525"/>
          </a:xfrm>
          <a:prstGeom prst="line">
            <a:avLst/>
          </a:prstGeom>
          <a:noFill/>
          <a:ln w="38100">
            <a:solidFill>
              <a:schemeClr val="tx1"/>
            </a:solidFill>
            <a:round/>
            <a:headEnd/>
            <a:tailEnd type="triangle" w="med" len="med"/>
          </a:ln>
        </p:spPr>
        <p:txBody>
          <a:bodyPr/>
          <a:lstStyle/>
          <a:p>
            <a:endParaRPr lang="en-US"/>
          </a:p>
        </p:txBody>
      </p:sp>
      <p:grpSp>
        <p:nvGrpSpPr>
          <p:cNvPr id="5" name="Group 16"/>
          <p:cNvGrpSpPr>
            <a:grpSpLocks/>
          </p:cNvGrpSpPr>
          <p:nvPr/>
        </p:nvGrpSpPr>
        <p:grpSpPr bwMode="auto">
          <a:xfrm>
            <a:off x="2525713" y="1752600"/>
            <a:ext cx="1341437" cy="833438"/>
            <a:chOff x="1591" y="1104"/>
            <a:chExt cx="845" cy="525"/>
          </a:xfrm>
        </p:grpSpPr>
        <p:grpSp>
          <p:nvGrpSpPr>
            <p:cNvPr id="6" name="Group 17"/>
            <p:cNvGrpSpPr>
              <a:grpSpLocks/>
            </p:cNvGrpSpPr>
            <p:nvPr/>
          </p:nvGrpSpPr>
          <p:grpSpPr bwMode="auto">
            <a:xfrm>
              <a:off x="1591" y="1104"/>
              <a:ext cx="386" cy="525"/>
              <a:chOff x="864" y="576"/>
              <a:chExt cx="624" cy="864"/>
            </a:xfrm>
          </p:grpSpPr>
          <p:sp>
            <p:nvSpPr>
              <p:cNvPr id="9270" name="Oval 1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71" name="Line 19"/>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9272" name="Line 20"/>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9273" name="Line 21"/>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9267" name="Line 22"/>
            <p:cNvSpPr>
              <a:spLocks noChangeShapeType="1"/>
            </p:cNvSpPr>
            <p:nvPr/>
          </p:nvSpPr>
          <p:spPr bwMode="auto">
            <a:xfrm>
              <a:off x="1614" y="1250"/>
              <a:ext cx="326" cy="0"/>
            </a:xfrm>
            <a:prstGeom prst="line">
              <a:avLst/>
            </a:prstGeom>
            <a:noFill/>
            <a:ln w="76200">
              <a:solidFill>
                <a:srgbClr val="99CC00"/>
              </a:solidFill>
              <a:round/>
              <a:headEnd/>
              <a:tailEnd/>
            </a:ln>
          </p:spPr>
          <p:txBody>
            <a:bodyPr/>
            <a:lstStyle/>
            <a:p>
              <a:endParaRPr lang="en-US"/>
            </a:p>
          </p:txBody>
        </p:sp>
        <p:sp>
          <p:nvSpPr>
            <p:cNvPr id="9268" name="Text Box 23"/>
            <p:cNvSpPr txBox="1">
              <a:spLocks noChangeArrowheads="1"/>
            </p:cNvSpPr>
            <p:nvPr/>
          </p:nvSpPr>
          <p:spPr bwMode="auto">
            <a:xfrm>
              <a:off x="2000" y="1187"/>
              <a:ext cx="436" cy="212"/>
            </a:xfrm>
            <a:prstGeom prst="rect">
              <a:avLst/>
            </a:prstGeom>
            <a:noFill/>
            <a:ln w="9525">
              <a:noFill/>
              <a:miter lim="800000"/>
              <a:headEnd/>
              <a:tailEnd/>
            </a:ln>
          </p:spPr>
          <p:txBody>
            <a:bodyPr wrap="none">
              <a:spAutoFit/>
            </a:bodyPr>
            <a:lstStyle/>
            <a:p>
              <a:r>
                <a:rPr lang="en-US" sz="1600" b="1"/>
                <a:t>Virus</a:t>
              </a:r>
            </a:p>
          </p:txBody>
        </p:sp>
        <p:sp>
          <p:nvSpPr>
            <p:cNvPr id="9269" name="Rectangle 24"/>
            <p:cNvSpPr>
              <a:spLocks noChangeArrowheads="1"/>
            </p:cNvSpPr>
            <p:nvPr/>
          </p:nvSpPr>
          <p:spPr bwMode="auto">
            <a:xfrm>
              <a:off x="1672" y="1200"/>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sp>
        <p:nvSpPr>
          <p:cNvPr id="9227" name="Rectangle 25"/>
          <p:cNvSpPr>
            <a:spLocks noChangeArrowheads="1"/>
          </p:cNvSpPr>
          <p:nvPr/>
        </p:nvSpPr>
        <p:spPr bwMode="auto">
          <a:xfrm>
            <a:off x="5219700" y="3340100"/>
            <a:ext cx="304800" cy="152400"/>
          </a:xfrm>
          <a:prstGeom prst="rect">
            <a:avLst/>
          </a:prstGeom>
          <a:solidFill>
            <a:srgbClr val="CC0000"/>
          </a:solidFill>
          <a:ln w="9525">
            <a:solidFill>
              <a:schemeClr val="tx1"/>
            </a:solidFill>
            <a:miter lim="800000"/>
            <a:headEnd/>
            <a:tailEnd/>
          </a:ln>
        </p:spPr>
        <p:txBody>
          <a:bodyPr wrap="none" anchor="ctr"/>
          <a:lstStyle/>
          <a:p>
            <a:endParaRPr lang="en-US"/>
          </a:p>
        </p:txBody>
      </p:sp>
      <p:grpSp>
        <p:nvGrpSpPr>
          <p:cNvPr id="7" name="Group 26"/>
          <p:cNvGrpSpPr>
            <a:grpSpLocks/>
          </p:cNvGrpSpPr>
          <p:nvPr/>
        </p:nvGrpSpPr>
        <p:grpSpPr bwMode="auto">
          <a:xfrm>
            <a:off x="3124200" y="1676400"/>
            <a:ext cx="5794375" cy="4556125"/>
            <a:chOff x="1968" y="1056"/>
            <a:chExt cx="3650" cy="2870"/>
          </a:xfrm>
        </p:grpSpPr>
        <p:grpSp>
          <p:nvGrpSpPr>
            <p:cNvPr id="8" name="Group 27"/>
            <p:cNvGrpSpPr>
              <a:grpSpLocks/>
            </p:cNvGrpSpPr>
            <p:nvPr/>
          </p:nvGrpSpPr>
          <p:grpSpPr bwMode="auto">
            <a:xfrm>
              <a:off x="3312" y="1056"/>
              <a:ext cx="868" cy="576"/>
              <a:chOff x="3312" y="1056"/>
              <a:chExt cx="868" cy="576"/>
            </a:xfrm>
          </p:grpSpPr>
          <p:grpSp>
            <p:nvGrpSpPr>
              <p:cNvPr id="9" name="Group 28"/>
              <p:cNvGrpSpPr>
                <a:grpSpLocks/>
              </p:cNvGrpSpPr>
              <p:nvPr/>
            </p:nvGrpSpPr>
            <p:grpSpPr bwMode="auto">
              <a:xfrm>
                <a:off x="3312" y="1107"/>
                <a:ext cx="386" cy="525"/>
                <a:chOff x="864" y="576"/>
                <a:chExt cx="624" cy="864"/>
              </a:xfrm>
            </p:grpSpPr>
            <p:sp>
              <p:nvSpPr>
                <p:cNvPr id="9262" name="Oval 29"/>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63" name="Line 30"/>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9264" name="Line 31"/>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9265" name="Line 32"/>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9260" name="Line 33"/>
              <p:cNvSpPr>
                <a:spLocks noChangeShapeType="1"/>
              </p:cNvSpPr>
              <p:nvPr/>
            </p:nvSpPr>
            <p:spPr bwMode="auto">
              <a:xfrm>
                <a:off x="3335" y="1253"/>
                <a:ext cx="326" cy="0"/>
              </a:xfrm>
              <a:prstGeom prst="line">
                <a:avLst/>
              </a:prstGeom>
              <a:noFill/>
              <a:ln w="76200">
                <a:solidFill>
                  <a:srgbClr val="99CC00"/>
                </a:solidFill>
                <a:round/>
                <a:headEnd/>
                <a:tailEnd/>
              </a:ln>
            </p:spPr>
            <p:txBody>
              <a:bodyPr/>
              <a:lstStyle/>
              <a:p>
                <a:endParaRPr lang="en-US"/>
              </a:p>
            </p:txBody>
          </p:sp>
          <p:sp>
            <p:nvSpPr>
              <p:cNvPr id="9261" name="Text Box 34"/>
              <p:cNvSpPr txBox="1">
                <a:spLocks noChangeArrowheads="1"/>
              </p:cNvSpPr>
              <p:nvPr/>
            </p:nvSpPr>
            <p:spPr bwMode="auto">
              <a:xfrm>
                <a:off x="3744" y="1056"/>
                <a:ext cx="436" cy="366"/>
              </a:xfrm>
              <a:prstGeom prst="rect">
                <a:avLst/>
              </a:prstGeom>
              <a:noFill/>
              <a:ln w="9525">
                <a:noFill/>
                <a:miter lim="800000"/>
                <a:headEnd/>
                <a:tailEnd/>
              </a:ln>
            </p:spPr>
            <p:txBody>
              <a:bodyPr wrap="none">
                <a:spAutoFit/>
              </a:bodyPr>
              <a:lstStyle/>
              <a:p>
                <a:r>
                  <a:rPr lang="en-US" sz="1600" b="1"/>
                  <a:t>Wild </a:t>
                </a:r>
              </a:p>
              <a:p>
                <a:r>
                  <a:rPr lang="en-US" sz="1600" b="1"/>
                  <a:t>Virus</a:t>
                </a:r>
              </a:p>
            </p:txBody>
          </p:sp>
        </p:grpSp>
        <p:grpSp>
          <p:nvGrpSpPr>
            <p:cNvPr id="10" name="Group 35"/>
            <p:cNvGrpSpPr>
              <a:grpSpLocks/>
            </p:cNvGrpSpPr>
            <p:nvPr/>
          </p:nvGrpSpPr>
          <p:grpSpPr bwMode="auto">
            <a:xfrm>
              <a:off x="1968" y="1536"/>
              <a:ext cx="3650" cy="2390"/>
              <a:chOff x="1968" y="1536"/>
              <a:chExt cx="3650" cy="2390"/>
            </a:xfrm>
          </p:grpSpPr>
          <p:sp>
            <p:nvSpPr>
              <p:cNvPr id="9231" name="Text Box 36"/>
              <p:cNvSpPr txBox="1">
                <a:spLocks noChangeArrowheads="1"/>
              </p:cNvSpPr>
              <p:nvPr/>
            </p:nvSpPr>
            <p:spPr bwMode="auto">
              <a:xfrm>
                <a:off x="2976" y="2736"/>
                <a:ext cx="1325" cy="250"/>
              </a:xfrm>
              <a:prstGeom prst="rect">
                <a:avLst/>
              </a:prstGeom>
              <a:noFill/>
              <a:ln w="9525">
                <a:noFill/>
                <a:miter lim="800000"/>
                <a:headEnd/>
                <a:tailEnd/>
              </a:ln>
            </p:spPr>
            <p:txBody>
              <a:bodyPr wrap="none">
                <a:spAutoFit/>
              </a:bodyPr>
              <a:lstStyle/>
              <a:p>
                <a:r>
                  <a:rPr lang="en-US" sz="2000" b="1"/>
                  <a:t>Recombination:</a:t>
                </a:r>
              </a:p>
            </p:txBody>
          </p:sp>
          <p:sp>
            <p:nvSpPr>
              <p:cNvPr id="9232" name="Text Box 37"/>
              <p:cNvSpPr txBox="1">
                <a:spLocks noChangeArrowheads="1"/>
              </p:cNvSpPr>
              <p:nvPr/>
            </p:nvSpPr>
            <p:spPr bwMode="auto">
              <a:xfrm>
                <a:off x="1968" y="2944"/>
                <a:ext cx="3648" cy="982"/>
              </a:xfrm>
              <a:prstGeom prst="rect">
                <a:avLst/>
              </a:prstGeom>
              <a:noFill/>
              <a:ln w="9525">
                <a:noFill/>
                <a:miter lim="800000"/>
                <a:headEnd/>
                <a:tailEnd/>
              </a:ln>
            </p:spPr>
            <p:txBody>
              <a:bodyPr>
                <a:spAutoFit/>
              </a:bodyPr>
              <a:lstStyle/>
              <a:p>
                <a:r>
                  <a:rPr lang="en-US" sz="1600" b="1">
                    <a:solidFill>
                      <a:schemeClr val="accent2"/>
                    </a:solidFill>
                  </a:rPr>
                  <a:t>The genome from the wild virus randomly recombines with the viral vector, providing sufficient genetic material for the viral vector to replicate. The resulting rescued virus may possess pieces of the original insert gene. The viral genome is impossible to predict due to random recombination. The virus may exhibit altered virulence.</a:t>
                </a:r>
              </a:p>
            </p:txBody>
          </p:sp>
          <p:sp>
            <p:nvSpPr>
              <p:cNvPr id="9233" name="Line 38"/>
              <p:cNvSpPr>
                <a:spLocks noChangeShapeType="1"/>
              </p:cNvSpPr>
              <p:nvPr/>
            </p:nvSpPr>
            <p:spPr bwMode="auto">
              <a:xfrm>
                <a:off x="3216" y="1920"/>
                <a:ext cx="326" cy="0"/>
              </a:xfrm>
              <a:prstGeom prst="line">
                <a:avLst/>
              </a:prstGeom>
              <a:noFill/>
              <a:ln w="76200">
                <a:solidFill>
                  <a:srgbClr val="99CC00"/>
                </a:solidFill>
                <a:round/>
                <a:headEnd/>
                <a:tailEnd/>
              </a:ln>
            </p:spPr>
            <p:txBody>
              <a:bodyPr/>
              <a:lstStyle/>
              <a:p>
                <a:endParaRPr lang="en-US"/>
              </a:p>
            </p:txBody>
          </p:sp>
          <p:sp>
            <p:nvSpPr>
              <p:cNvPr id="9234" name="Line 39"/>
              <p:cNvSpPr>
                <a:spLocks noChangeShapeType="1"/>
              </p:cNvSpPr>
              <p:nvPr/>
            </p:nvSpPr>
            <p:spPr bwMode="auto">
              <a:xfrm>
                <a:off x="4330" y="2104"/>
                <a:ext cx="326" cy="0"/>
              </a:xfrm>
              <a:prstGeom prst="line">
                <a:avLst/>
              </a:prstGeom>
              <a:noFill/>
              <a:ln w="76200">
                <a:solidFill>
                  <a:schemeClr val="tx1"/>
                </a:solidFill>
                <a:round/>
                <a:headEnd/>
                <a:tailEnd type="triangle" w="med" len="med"/>
              </a:ln>
            </p:spPr>
            <p:txBody>
              <a:bodyPr/>
              <a:lstStyle/>
              <a:p>
                <a:endParaRPr lang="en-US"/>
              </a:p>
            </p:txBody>
          </p:sp>
          <p:grpSp>
            <p:nvGrpSpPr>
              <p:cNvPr id="11" name="Group 40"/>
              <p:cNvGrpSpPr>
                <a:grpSpLocks/>
              </p:cNvGrpSpPr>
              <p:nvPr/>
            </p:nvGrpSpPr>
            <p:grpSpPr bwMode="auto">
              <a:xfrm>
                <a:off x="4704" y="1536"/>
                <a:ext cx="914" cy="1101"/>
                <a:chOff x="4704" y="1536"/>
                <a:chExt cx="914" cy="1101"/>
              </a:xfrm>
            </p:grpSpPr>
            <p:grpSp>
              <p:nvGrpSpPr>
                <p:cNvPr id="12" name="Group 41"/>
                <p:cNvGrpSpPr>
                  <a:grpSpLocks/>
                </p:cNvGrpSpPr>
                <p:nvPr/>
              </p:nvGrpSpPr>
              <p:grpSpPr bwMode="auto">
                <a:xfrm>
                  <a:off x="4704" y="1536"/>
                  <a:ext cx="386" cy="525"/>
                  <a:chOff x="864" y="576"/>
                  <a:chExt cx="624" cy="864"/>
                </a:xfrm>
              </p:grpSpPr>
              <p:sp>
                <p:nvSpPr>
                  <p:cNvPr id="9255" name="Oval 42"/>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56" name="Line 43"/>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9257" name="Line 44"/>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9258" name="Line 45"/>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9240" name="Line 46"/>
                <p:cNvSpPr>
                  <a:spLocks noChangeShapeType="1"/>
                </p:cNvSpPr>
                <p:nvPr/>
              </p:nvSpPr>
              <p:spPr bwMode="auto">
                <a:xfrm>
                  <a:off x="4727" y="1682"/>
                  <a:ext cx="326" cy="0"/>
                </a:xfrm>
                <a:prstGeom prst="line">
                  <a:avLst/>
                </a:prstGeom>
                <a:noFill/>
                <a:ln w="76200">
                  <a:solidFill>
                    <a:srgbClr val="99CC00"/>
                  </a:solidFill>
                  <a:round/>
                  <a:headEnd/>
                  <a:tailEnd/>
                </a:ln>
              </p:spPr>
              <p:txBody>
                <a:bodyPr/>
                <a:lstStyle/>
                <a:p>
                  <a:endParaRPr lang="en-US"/>
                </a:p>
              </p:txBody>
            </p:sp>
            <p:sp>
              <p:nvSpPr>
                <p:cNvPr id="9241" name="Rectangle 47"/>
                <p:cNvSpPr>
                  <a:spLocks noChangeArrowheads="1"/>
                </p:cNvSpPr>
                <p:nvPr/>
              </p:nvSpPr>
              <p:spPr bwMode="auto">
                <a:xfrm>
                  <a:off x="4785" y="1632"/>
                  <a:ext cx="63" cy="96"/>
                </a:xfrm>
                <a:prstGeom prst="rect">
                  <a:avLst/>
                </a:prstGeom>
                <a:solidFill>
                  <a:srgbClr val="CC0000"/>
                </a:solidFill>
                <a:ln w="9525">
                  <a:solidFill>
                    <a:schemeClr val="tx1"/>
                  </a:solidFill>
                  <a:miter lim="800000"/>
                  <a:headEnd/>
                  <a:tailEnd/>
                </a:ln>
              </p:spPr>
              <p:txBody>
                <a:bodyPr wrap="none" anchor="ctr"/>
                <a:lstStyle/>
                <a:p>
                  <a:endParaRPr lang="en-US"/>
                </a:p>
              </p:txBody>
            </p:sp>
            <p:grpSp>
              <p:nvGrpSpPr>
                <p:cNvPr id="13" name="Group 48"/>
                <p:cNvGrpSpPr>
                  <a:grpSpLocks/>
                </p:cNvGrpSpPr>
                <p:nvPr/>
              </p:nvGrpSpPr>
              <p:grpSpPr bwMode="auto">
                <a:xfrm>
                  <a:off x="5232" y="1728"/>
                  <a:ext cx="386" cy="525"/>
                  <a:chOff x="864" y="576"/>
                  <a:chExt cx="624" cy="864"/>
                </a:xfrm>
              </p:grpSpPr>
              <p:sp>
                <p:nvSpPr>
                  <p:cNvPr id="9251" name="Oval 49"/>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52" name="Line 50"/>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9253" name="Line 51"/>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9254" name="Line 52"/>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9243" name="Line 53"/>
                <p:cNvSpPr>
                  <a:spLocks noChangeShapeType="1"/>
                </p:cNvSpPr>
                <p:nvPr/>
              </p:nvSpPr>
              <p:spPr bwMode="auto">
                <a:xfrm>
                  <a:off x="5255" y="1874"/>
                  <a:ext cx="326" cy="0"/>
                </a:xfrm>
                <a:prstGeom prst="line">
                  <a:avLst/>
                </a:prstGeom>
                <a:noFill/>
                <a:ln w="76200">
                  <a:solidFill>
                    <a:srgbClr val="99CC00"/>
                  </a:solidFill>
                  <a:round/>
                  <a:headEnd/>
                  <a:tailEnd/>
                </a:ln>
              </p:spPr>
              <p:txBody>
                <a:bodyPr/>
                <a:lstStyle/>
                <a:p>
                  <a:endParaRPr lang="en-US"/>
                </a:p>
              </p:txBody>
            </p:sp>
            <p:sp>
              <p:nvSpPr>
                <p:cNvPr id="9244" name="Rectangle 54"/>
                <p:cNvSpPr>
                  <a:spLocks noChangeArrowheads="1"/>
                </p:cNvSpPr>
                <p:nvPr/>
              </p:nvSpPr>
              <p:spPr bwMode="auto">
                <a:xfrm>
                  <a:off x="5424" y="1824"/>
                  <a:ext cx="81" cy="96"/>
                </a:xfrm>
                <a:prstGeom prst="rect">
                  <a:avLst/>
                </a:prstGeom>
                <a:solidFill>
                  <a:srgbClr val="CC0000"/>
                </a:solidFill>
                <a:ln w="9525">
                  <a:solidFill>
                    <a:schemeClr val="tx1"/>
                  </a:solidFill>
                  <a:miter lim="800000"/>
                  <a:headEnd/>
                  <a:tailEnd/>
                </a:ln>
              </p:spPr>
              <p:txBody>
                <a:bodyPr wrap="none" anchor="ctr"/>
                <a:lstStyle/>
                <a:p>
                  <a:endParaRPr lang="en-US"/>
                </a:p>
              </p:txBody>
            </p:sp>
            <p:grpSp>
              <p:nvGrpSpPr>
                <p:cNvPr id="14" name="Group 55"/>
                <p:cNvGrpSpPr>
                  <a:grpSpLocks/>
                </p:cNvGrpSpPr>
                <p:nvPr/>
              </p:nvGrpSpPr>
              <p:grpSpPr bwMode="auto">
                <a:xfrm>
                  <a:off x="4848" y="2112"/>
                  <a:ext cx="386" cy="525"/>
                  <a:chOff x="864" y="576"/>
                  <a:chExt cx="624" cy="864"/>
                </a:xfrm>
              </p:grpSpPr>
              <p:sp>
                <p:nvSpPr>
                  <p:cNvPr id="9247" name="Oval 56"/>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48" name="Line 57"/>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9249" name="Line 58"/>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9250" name="Line 59"/>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9246" name="Line 60"/>
                <p:cNvSpPr>
                  <a:spLocks noChangeShapeType="1"/>
                </p:cNvSpPr>
                <p:nvPr/>
              </p:nvSpPr>
              <p:spPr bwMode="auto">
                <a:xfrm>
                  <a:off x="4871" y="2258"/>
                  <a:ext cx="326" cy="0"/>
                </a:xfrm>
                <a:prstGeom prst="line">
                  <a:avLst/>
                </a:prstGeom>
                <a:noFill/>
                <a:ln w="76200">
                  <a:solidFill>
                    <a:srgbClr val="99CC00"/>
                  </a:solidFill>
                  <a:round/>
                  <a:headEnd/>
                  <a:tailEnd/>
                </a:ln>
              </p:spPr>
              <p:txBody>
                <a:bodyPr/>
                <a:lstStyle/>
                <a:p>
                  <a:endParaRPr lang="en-US"/>
                </a:p>
              </p:txBody>
            </p:sp>
          </p:grpSp>
          <p:grpSp>
            <p:nvGrpSpPr>
              <p:cNvPr id="15" name="Group 61"/>
              <p:cNvGrpSpPr>
                <a:grpSpLocks/>
              </p:cNvGrpSpPr>
              <p:nvPr/>
            </p:nvGrpSpPr>
            <p:grpSpPr bwMode="auto">
              <a:xfrm>
                <a:off x="3264" y="1920"/>
                <a:ext cx="192" cy="192"/>
                <a:chOff x="2400" y="3696"/>
                <a:chExt cx="240" cy="240"/>
              </a:xfrm>
            </p:grpSpPr>
            <p:sp>
              <p:nvSpPr>
                <p:cNvPr id="9237" name="Line 62"/>
                <p:cNvSpPr>
                  <a:spLocks noChangeShapeType="1"/>
                </p:cNvSpPr>
                <p:nvPr/>
              </p:nvSpPr>
              <p:spPr bwMode="auto">
                <a:xfrm>
                  <a:off x="2448" y="3696"/>
                  <a:ext cx="192" cy="240"/>
                </a:xfrm>
                <a:prstGeom prst="line">
                  <a:avLst/>
                </a:prstGeom>
                <a:noFill/>
                <a:ln w="28575">
                  <a:solidFill>
                    <a:schemeClr val="tx1"/>
                  </a:solidFill>
                  <a:round/>
                  <a:headEnd/>
                  <a:tailEnd/>
                </a:ln>
              </p:spPr>
              <p:txBody>
                <a:bodyPr/>
                <a:lstStyle/>
                <a:p>
                  <a:endParaRPr lang="en-US"/>
                </a:p>
              </p:txBody>
            </p:sp>
            <p:sp>
              <p:nvSpPr>
                <p:cNvPr id="9238" name="Line 63"/>
                <p:cNvSpPr>
                  <a:spLocks noChangeShapeType="1"/>
                </p:cNvSpPr>
                <p:nvPr/>
              </p:nvSpPr>
              <p:spPr bwMode="auto">
                <a:xfrm flipV="1">
                  <a:off x="2400" y="3696"/>
                  <a:ext cx="240" cy="240"/>
                </a:xfrm>
                <a:prstGeom prst="line">
                  <a:avLst/>
                </a:prstGeom>
                <a:noFill/>
                <a:ln w="28575">
                  <a:solidFill>
                    <a:schemeClr val="tx1"/>
                  </a:solidFill>
                  <a:round/>
                  <a:headEnd/>
                  <a:tailEnd/>
                </a:ln>
              </p:spPr>
              <p:txBody>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6525" y="228600"/>
            <a:ext cx="9007475" cy="457200"/>
          </a:xfrm>
          <a:prstGeom prst="rect">
            <a:avLst/>
          </a:prstGeom>
          <a:noFill/>
          <a:ln w="9525">
            <a:noFill/>
            <a:miter lim="800000"/>
            <a:headEnd/>
            <a:tailEnd/>
          </a:ln>
        </p:spPr>
        <p:txBody>
          <a:bodyPr wrap="none">
            <a:spAutoFit/>
          </a:bodyPr>
          <a:lstStyle/>
          <a:p>
            <a:r>
              <a:rPr lang="en-US" sz="2400" b="1">
                <a:solidFill>
                  <a:schemeClr val="accent2"/>
                </a:solidFill>
              </a:rPr>
              <a:t>Risks Associated with Retroviruses: Insertional Mutagenesis</a:t>
            </a:r>
          </a:p>
        </p:txBody>
      </p:sp>
      <p:grpSp>
        <p:nvGrpSpPr>
          <p:cNvPr id="2" name="Group 3"/>
          <p:cNvGrpSpPr>
            <a:grpSpLocks/>
          </p:cNvGrpSpPr>
          <p:nvPr/>
        </p:nvGrpSpPr>
        <p:grpSpPr bwMode="auto">
          <a:xfrm>
            <a:off x="2525713" y="1385888"/>
            <a:ext cx="612775" cy="833437"/>
            <a:chOff x="864" y="576"/>
            <a:chExt cx="624" cy="864"/>
          </a:xfrm>
        </p:grpSpPr>
        <p:sp>
          <p:nvSpPr>
            <p:cNvPr id="10273" name="Oval 4"/>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4" name="Line 5"/>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10275" name="Line 6"/>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10276" name="Line 7"/>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10244" name="Line 8"/>
          <p:cNvSpPr>
            <a:spLocks noChangeShapeType="1"/>
          </p:cNvSpPr>
          <p:nvPr/>
        </p:nvSpPr>
        <p:spPr bwMode="auto">
          <a:xfrm>
            <a:off x="2562225" y="1617663"/>
            <a:ext cx="517525" cy="0"/>
          </a:xfrm>
          <a:prstGeom prst="line">
            <a:avLst/>
          </a:prstGeom>
          <a:noFill/>
          <a:ln w="76200">
            <a:solidFill>
              <a:srgbClr val="99CC00"/>
            </a:solidFill>
            <a:round/>
            <a:headEnd/>
            <a:tailEnd/>
          </a:ln>
        </p:spPr>
        <p:txBody>
          <a:bodyPr/>
          <a:lstStyle/>
          <a:p>
            <a:endParaRPr lang="en-US"/>
          </a:p>
        </p:txBody>
      </p:sp>
      <p:grpSp>
        <p:nvGrpSpPr>
          <p:cNvPr id="3" name="Group 9"/>
          <p:cNvGrpSpPr>
            <a:grpSpLocks/>
          </p:cNvGrpSpPr>
          <p:nvPr/>
        </p:nvGrpSpPr>
        <p:grpSpPr bwMode="auto">
          <a:xfrm>
            <a:off x="1516063" y="2359025"/>
            <a:ext cx="2827337" cy="2303463"/>
            <a:chOff x="144" y="1584"/>
            <a:chExt cx="1968" cy="1440"/>
          </a:xfrm>
        </p:grpSpPr>
        <p:sp>
          <p:nvSpPr>
            <p:cNvPr id="10271" name="Oval 10"/>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2" name="Line 11"/>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sp>
        <p:nvSpPr>
          <p:cNvPr id="10246" name="Text Box 12"/>
          <p:cNvSpPr txBox="1">
            <a:spLocks noChangeArrowheads="1"/>
          </p:cNvSpPr>
          <p:nvPr/>
        </p:nvSpPr>
        <p:spPr bwMode="auto">
          <a:xfrm>
            <a:off x="3175000" y="1517650"/>
            <a:ext cx="692150" cy="336550"/>
          </a:xfrm>
          <a:prstGeom prst="rect">
            <a:avLst/>
          </a:prstGeom>
          <a:noFill/>
          <a:ln w="9525">
            <a:noFill/>
            <a:miter lim="800000"/>
            <a:headEnd/>
            <a:tailEnd/>
          </a:ln>
        </p:spPr>
        <p:txBody>
          <a:bodyPr wrap="none">
            <a:spAutoFit/>
          </a:bodyPr>
          <a:lstStyle/>
          <a:p>
            <a:r>
              <a:rPr lang="en-US" sz="1600" b="1"/>
              <a:t>Virus</a:t>
            </a:r>
          </a:p>
        </p:txBody>
      </p:sp>
      <p:sp>
        <p:nvSpPr>
          <p:cNvPr id="10247" name="Text Box 13"/>
          <p:cNvSpPr txBox="1">
            <a:spLocks noChangeArrowheads="1"/>
          </p:cNvSpPr>
          <p:nvPr/>
        </p:nvSpPr>
        <p:spPr bwMode="auto">
          <a:xfrm>
            <a:off x="233363" y="2895600"/>
            <a:ext cx="1235075" cy="336550"/>
          </a:xfrm>
          <a:prstGeom prst="rect">
            <a:avLst/>
          </a:prstGeom>
          <a:noFill/>
          <a:ln w="9525">
            <a:noFill/>
            <a:miter lim="800000"/>
            <a:headEnd/>
            <a:tailEnd/>
          </a:ln>
        </p:spPr>
        <p:txBody>
          <a:bodyPr wrap="none">
            <a:spAutoFit/>
          </a:bodyPr>
          <a:lstStyle/>
          <a:p>
            <a:r>
              <a:rPr lang="en-US" sz="1600" b="1"/>
              <a:t>Target Cell</a:t>
            </a:r>
          </a:p>
        </p:txBody>
      </p:sp>
      <p:sp>
        <p:nvSpPr>
          <p:cNvPr id="10248" name="Text Box 14"/>
          <p:cNvSpPr txBox="1">
            <a:spLocks noChangeArrowheads="1"/>
          </p:cNvSpPr>
          <p:nvPr/>
        </p:nvSpPr>
        <p:spPr bwMode="auto">
          <a:xfrm>
            <a:off x="2971800" y="3200400"/>
            <a:ext cx="1387475" cy="304800"/>
          </a:xfrm>
          <a:prstGeom prst="rect">
            <a:avLst/>
          </a:prstGeom>
          <a:noFill/>
          <a:ln w="9525">
            <a:noFill/>
            <a:miter lim="800000"/>
            <a:headEnd/>
            <a:tailEnd/>
          </a:ln>
        </p:spPr>
        <p:txBody>
          <a:bodyPr wrap="none">
            <a:spAutoFit/>
          </a:bodyPr>
          <a:lstStyle/>
          <a:p>
            <a:r>
              <a:rPr lang="en-US" sz="1400" b="1">
                <a:solidFill>
                  <a:schemeClr val="accent2"/>
                </a:solidFill>
              </a:rPr>
              <a:t>Host Cell DNA</a:t>
            </a:r>
          </a:p>
        </p:txBody>
      </p:sp>
      <p:sp>
        <p:nvSpPr>
          <p:cNvPr id="10249" name="Text Box 15"/>
          <p:cNvSpPr txBox="1">
            <a:spLocks noChangeArrowheads="1"/>
          </p:cNvSpPr>
          <p:nvPr/>
        </p:nvSpPr>
        <p:spPr bwMode="auto">
          <a:xfrm>
            <a:off x="228600" y="1468438"/>
            <a:ext cx="1733550" cy="581025"/>
          </a:xfrm>
          <a:prstGeom prst="rect">
            <a:avLst/>
          </a:prstGeom>
          <a:noFill/>
          <a:ln w="9525">
            <a:noFill/>
            <a:miter lim="800000"/>
            <a:headEnd/>
            <a:tailEnd/>
          </a:ln>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10250" name="Line 16"/>
          <p:cNvSpPr>
            <a:spLocks noChangeShapeType="1"/>
          </p:cNvSpPr>
          <p:nvPr/>
        </p:nvSpPr>
        <p:spPr bwMode="auto">
          <a:xfrm>
            <a:off x="1371600" y="1614488"/>
            <a:ext cx="1090613" cy="9525"/>
          </a:xfrm>
          <a:prstGeom prst="line">
            <a:avLst/>
          </a:prstGeom>
          <a:noFill/>
          <a:ln w="38100">
            <a:solidFill>
              <a:schemeClr val="tx1"/>
            </a:solidFill>
            <a:round/>
            <a:headEnd/>
            <a:tailEnd type="triangle" w="med" len="med"/>
          </a:ln>
        </p:spPr>
        <p:txBody>
          <a:bodyPr/>
          <a:lstStyle/>
          <a:p>
            <a:endParaRPr lang="en-US"/>
          </a:p>
        </p:txBody>
      </p:sp>
      <p:sp>
        <p:nvSpPr>
          <p:cNvPr id="10251" name="Rectangle 17"/>
          <p:cNvSpPr>
            <a:spLocks noChangeArrowheads="1"/>
          </p:cNvSpPr>
          <p:nvPr/>
        </p:nvSpPr>
        <p:spPr bwMode="auto">
          <a:xfrm>
            <a:off x="2654300" y="1538288"/>
            <a:ext cx="304800" cy="152400"/>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10252" name="Rectangle 18"/>
          <p:cNvSpPr>
            <a:spLocks noChangeArrowheads="1"/>
          </p:cNvSpPr>
          <p:nvPr/>
        </p:nvSpPr>
        <p:spPr bwMode="auto">
          <a:xfrm>
            <a:off x="1828800" y="3443288"/>
            <a:ext cx="1219200" cy="152400"/>
          </a:xfrm>
          <a:prstGeom prst="rect">
            <a:avLst/>
          </a:prstGeom>
          <a:solidFill>
            <a:srgbClr val="9900FF"/>
          </a:solidFill>
          <a:ln w="9525">
            <a:solidFill>
              <a:schemeClr val="tx1"/>
            </a:solidFill>
            <a:miter lim="800000"/>
            <a:headEnd/>
            <a:tailEnd/>
          </a:ln>
        </p:spPr>
        <p:txBody>
          <a:bodyPr wrap="none" anchor="ctr"/>
          <a:lstStyle/>
          <a:p>
            <a:pPr algn="ctr"/>
            <a:endParaRPr lang="en-US"/>
          </a:p>
        </p:txBody>
      </p:sp>
      <p:sp>
        <p:nvSpPr>
          <p:cNvPr id="10253" name="Text Box 19"/>
          <p:cNvSpPr txBox="1">
            <a:spLocks noChangeArrowheads="1"/>
          </p:cNvSpPr>
          <p:nvPr/>
        </p:nvSpPr>
        <p:spPr bwMode="auto">
          <a:xfrm>
            <a:off x="76200" y="4586288"/>
            <a:ext cx="1974850" cy="366712"/>
          </a:xfrm>
          <a:prstGeom prst="rect">
            <a:avLst/>
          </a:prstGeom>
          <a:noFill/>
          <a:ln w="9525">
            <a:noFill/>
            <a:miter lim="800000"/>
            <a:headEnd/>
            <a:tailEnd/>
          </a:ln>
        </p:spPr>
        <p:txBody>
          <a:bodyPr wrap="none">
            <a:spAutoFit/>
          </a:bodyPr>
          <a:lstStyle/>
          <a:p>
            <a:r>
              <a:rPr lang="en-US" b="1"/>
              <a:t>Proto-Oncogene</a:t>
            </a:r>
          </a:p>
        </p:txBody>
      </p:sp>
      <p:sp>
        <p:nvSpPr>
          <p:cNvPr id="10254" name="Line 20"/>
          <p:cNvSpPr>
            <a:spLocks noChangeShapeType="1"/>
          </p:cNvSpPr>
          <p:nvPr/>
        </p:nvSpPr>
        <p:spPr bwMode="auto">
          <a:xfrm flipV="1">
            <a:off x="1371600" y="3657600"/>
            <a:ext cx="762000" cy="990600"/>
          </a:xfrm>
          <a:prstGeom prst="line">
            <a:avLst/>
          </a:prstGeom>
          <a:noFill/>
          <a:ln w="57150">
            <a:solidFill>
              <a:schemeClr val="tx1"/>
            </a:solidFill>
            <a:round/>
            <a:headEnd/>
            <a:tailEnd type="triangle" w="med" len="med"/>
          </a:ln>
        </p:spPr>
        <p:txBody>
          <a:bodyPr/>
          <a:lstStyle/>
          <a:p>
            <a:endParaRPr lang="en-US"/>
          </a:p>
        </p:txBody>
      </p:sp>
      <p:grpSp>
        <p:nvGrpSpPr>
          <p:cNvPr id="4" name="Group 21"/>
          <p:cNvGrpSpPr>
            <a:grpSpLocks/>
          </p:cNvGrpSpPr>
          <p:nvPr/>
        </p:nvGrpSpPr>
        <p:grpSpPr bwMode="auto">
          <a:xfrm>
            <a:off x="3752850" y="2122488"/>
            <a:ext cx="5391150" cy="4097337"/>
            <a:chOff x="2592" y="1337"/>
            <a:chExt cx="3396" cy="2581"/>
          </a:xfrm>
        </p:grpSpPr>
        <p:grpSp>
          <p:nvGrpSpPr>
            <p:cNvPr id="5" name="Group 22"/>
            <p:cNvGrpSpPr>
              <a:grpSpLocks/>
            </p:cNvGrpSpPr>
            <p:nvPr/>
          </p:nvGrpSpPr>
          <p:grpSpPr bwMode="auto">
            <a:xfrm>
              <a:off x="3168" y="1337"/>
              <a:ext cx="2328" cy="1495"/>
              <a:chOff x="3168" y="2240"/>
              <a:chExt cx="2328" cy="1495"/>
            </a:xfrm>
          </p:grpSpPr>
          <p:sp>
            <p:nvSpPr>
              <p:cNvPr id="10258" name="Line 23"/>
              <p:cNvSpPr>
                <a:spLocks noChangeShapeType="1"/>
              </p:cNvSpPr>
              <p:nvPr/>
            </p:nvSpPr>
            <p:spPr bwMode="auto">
              <a:xfrm>
                <a:off x="3168" y="2832"/>
                <a:ext cx="326" cy="0"/>
              </a:xfrm>
              <a:prstGeom prst="line">
                <a:avLst/>
              </a:prstGeom>
              <a:noFill/>
              <a:ln w="76200">
                <a:solidFill>
                  <a:schemeClr val="tx1"/>
                </a:solidFill>
                <a:round/>
                <a:headEnd/>
                <a:tailEnd type="triangle" w="med" len="med"/>
              </a:ln>
            </p:spPr>
            <p:txBody>
              <a:bodyPr/>
              <a:lstStyle/>
              <a:p>
                <a:endParaRPr lang="en-US"/>
              </a:p>
            </p:txBody>
          </p:sp>
          <p:grpSp>
            <p:nvGrpSpPr>
              <p:cNvPr id="6" name="Group 24"/>
              <p:cNvGrpSpPr>
                <a:grpSpLocks/>
              </p:cNvGrpSpPr>
              <p:nvPr/>
            </p:nvGrpSpPr>
            <p:grpSpPr bwMode="auto">
              <a:xfrm>
                <a:off x="3960" y="2240"/>
                <a:ext cx="1536" cy="1296"/>
                <a:chOff x="3960" y="2240"/>
                <a:chExt cx="1536" cy="1296"/>
              </a:xfrm>
            </p:grpSpPr>
            <p:grpSp>
              <p:nvGrpSpPr>
                <p:cNvPr id="7" name="Group 25"/>
                <p:cNvGrpSpPr>
                  <a:grpSpLocks/>
                </p:cNvGrpSpPr>
                <p:nvPr/>
              </p:nvGrpSpPr>
              <p:grpSpPr bwMode="auto">
                <a:xfrm>
                  <a:off x="3960" y="2240"/>
                  <a:ext cx="1536" cy="1296"/>
                  <a:chOff x="2984" y="2389"/>
                  <a:chExt cx="1215" cy="875"/>
                </a:xfrm>
              </p:grpSpPr>
              <p:grpSp>
                <p:nvGrpSpPr>
                  <p:cNvPr id="8" name="Group 26"/>
                  <p:cNvGrpSpPr>
                    <a:grpSpLocks/>
                  </p:cNvGrpSpPr>
                  <p:nvPr/>
                </p:nvGrpSpPr>
                <p:grpSpPr bwMode="auto">
                  <a:xfrm>
                    <a:off x="2984" y="2389"/>
                    <a:ext cx="1215" cy="875"/>
                    <a:chOff x="3120" y="1680"/>
                    <a:chExt cx="1968" cy="1440"/>
                  </a:xfrm>
                </p:grpSpPr>
                <p:grpSp>
                  <p:nvGrpSpPr>
                    <p:cNvPr id="9" name="Group 27"/>
                    <p:cNvGrpSpPr>
                      <a:grpSpLocks/>
                    </p:cNvGrpSpPr>
                    <p:nvPr/>
                  </p:nvGrpSpPr>
                  <p:grpSpPr bwMode="auto">
                    <a:xfrm>
                      <a:off x="3120" y="1680"/>
                      <a:ext cx="1968" cy="1440"/>
                      <a:chOff x="144" y="1584"/>
                      <a:chExt cx="1968" cy="1440"/>
                    </a:xfrm>
                  </p:grpSpPr>
                  <p:sp>
                    <p:nvSpPr>
                      <p:cNvPr id="10269" name="Oval 28"/>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0" name="Line 29"/>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sp>
                  <p:nvSpPr>
                    <p:cNvPr id="10268" name="Line 30"/>
                    <p:cNvSpPr>
                      <a:spLocks noChangeShapeType="1"/>
                    </p:cNvSpPr>
                    <p:nvPr/>
                  </p:nvSpPr>
                  <p:spPr bwMode="auto">
                    <a:xfrm>
                      <a:off x="3504" y="2397"/>
                      <a:ext cx="528" cy="0"/>
                    </a:xfrm>
                    <a:prstGeom prst="line">
                      <a:avLst/>
                    </a:prstGeom>
                    <a:noFill/>
                    <a:ln w="76200">
                      <a:solidFill>
                        <a:srgbClr val="99CC00"/>
                      </a:solidFill>
                      <a:round/>
                      <a:headEnd/>
                      <a:tailEnd/>
                    </a:ln>
                  </p:spPr>
                  <p:txBody>
                    <a:bodyPr/>
                    <a:lstStyle/>
                    <a:p>
                      <a:endParaRPr lang="en-US"/>
                    </a:p>
                  </p:txBody>
                </p:sp>
              </p:grpSp>
              <p:sp>
                <p:nvSpPr>
                  <p:cNvPr id="10266" name="Rectangle 31"/>
                  <p:cNvSpPr>
                    <a:spLocks noChangeArrowheads="1"/>
                  </p:cNvSpPr>
                  <p:nvPr/>
                </p:nvSpPr>
                <p:spPr bwMode="auto">
                  <a:xfrm>
                    <a:off x="3264" y="2784"/>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sp>
              <p:nvSpPr>
                <p:cNvPr id="10263" name="Rectangle 32"/>
                <p:cNvSpPr>
                  <a:spLocks noChangeArrowheads="1"/>
                </p:cNvSpPr>
                <p:nvPr/>
              </p:nvSpPr>
              <p:spPr bwMode="auto">
                <a:xfrm>
                  <a:off x="4056" y="2832"/>
                  <a:ext cx="192" cy="96"/>
                </a:xfrm>
                <a:prstGeom prst="rect">
                  <a:avLst/>
                </a:prstGeom>
                <a:solidFill>
                  <a:srgbClr val="9900FF"/>
                </a:solidFill>
                <a:ln w="9525">
                  <a:solidFill>
                    <a:schemeClr val="tx1"/>
                  </a:solidFill>
                  <a:miter lim="800000"/>
                  <a:headEnd/>
                  <a:tailEnd/>
                </a:ln>
              </p:spPr>
              <p:txBody>
                <a:bodyPr wrap="none" anchor="ctr"/>
                <a:lstStyle/>
                <a:p>
                  <a:pPr algn="ctr"/>
                  <a:endParaRPr lang="en-US"/>
                </a:p>
              </p:txBody>
            </p:sp>
            <p:sp>
              <p:nvSpPr>
                <p:cNvPr id="10264" name="Rectangle 33"/>
                <p:cNvSpPr>
                  <a:spLocks noChangeArrowheads="1"/>
                </p:cNvSpPr>
                <p:nvPr/>
              </p:nvSpPr>
              <p:spPr bwMode="auto">
                <a:xfrm>
                  <a:off x="4632" y="2832"/>
                  <a:ext cx="408" cy="96"/>
                </a:xfrm>
                <a:prstGeom prst="rect">
                  <a:avLst/>
                </a:prstGeom>
                <a:solidFill>
                  <a:srgbClr val="9900FF"/>
                </a:solidFill>
                <a:ln w="9525">
                  <a:solidFill>
                    <a:schemeClr val="tx1"/>
                  </a:solidFill>
                  <a:miter lim="800000"/>
                  <a:headEnd/>
                  <a:tailEnd/>
                </a:ln>
              </p:spPr>
              <p:txBody>
                <a:bodyPr wrap="none" anchor="ctr"/>
                <a:lstStyle/>
                <a:p>
                  <a:pPr algn="ctr"/>
                  <a:endParaRPr lang="en-US"/>
                </a:p>
              </p:txBody>
            </p:sp>
          </p:grpSp>
          <p:sp>
            <p:nvSpPr>
              <p:cNvPr id="10260" name="Text Box 34"/>
              <p:cNvSpPr txBox="1">
                <a:spLocks noChangeArrowheads="1"/>
              </p:cNvSpPr>
              <p:nvPr/>
            </p:nvSpPr>
            <p:spPr bwMode="auto">
              <a:xfrm>
                <a:off x="3408" y="3504"/>
                <a:ext cx="820" cy="231"/>
              </a:xfrm>
              <a:prstGeom prst="rect">
                <a:avLst/>
              </a:prstGeom>
              <a:noFill/>
              <a:ln w="9525">
                <a:noFill/>
                <a:miter lim="800000"/>
                <a:headEnd/>
                <a:tailEnd/>
              </a:ln>
            </p:spPr>
            <p:txBody>
              <a:bodyPr wrap="none">
                <a:spAutoFit/>
              </a:bodyPr>
              <a:lstStyle/>
              <a:p>
                <a:r>
                  <a:rPr lang="en-US" b="1"/>
                  <a:t>Oncogene</a:t>
                </a:r>
              </a:p>
            </p:txBody>
          </p:sp>
          <p:sp>
            <p:nvSpPr>
              <p:cNvPr id="10261" name="Line 35"/>
              <p:cNvSpPr>
                <a:spLocks noChangeShapeType="1"/>
              </p:cNvSpPr>
              <p:nvPr/>
            </p:nvSpPr>
            <p:spPr bwMode="auto">
              <a:xfrm flipV="1">
                <a:off x="4080" y="3024"/>
                <a:ext cx="720" cy="384"/>
              </a:xfrm>
              <a:prstGeom prst="line">
                <a:avLst/>
              </a:prstGeom>
              <a:noFill/>
              <a:ln w="57150">
                <a:solidFill>
                  <a:schemeClr val="tx1"/>
                </a:solidFill>
                <a:round/>
                <a:headEnd/>
                <a:tailEnd type="triangle" w="med" len="med"/>
              </a:ln>
            </p:spPr>
            <p:txBody>
              <a:bodyPr/>
              <a:lstStyle/>
              <a:p>
                <a:endParaRPr lang="en-US"/>
              </a:p>
            </p:txBody>
          </p:sp>
        </p:grpSp>
        <p:sp>
          <p:nvSpPr>
            <p:cNvPr id="10257" name="Text Box 36"/>
            <p:cNvSpPr txBox="1">
              <a:spLocks noChangeArrowheads="1"/>
            </p:cNvSpPr>
            <p:nvPr/>
          </p:nvSpPr>
          <p:spPr bwMode="auto">
            <a:xfrm>
              <a:off x="2592" y="3168"/>
              <a:ext cx="3396" cy="750"/>
            </a:xfrm>
            <a:prstGeom prst="rect">
              <a:avLst/>
            </a:prstGeom>
            <a:noFill/>
            <a:ln w="9525">
              <a:noFill/>
              <a:miter lim="800000"/>
              <a:headEnd/>
              <a:tailEnd/>
            </a:ln>
          </p:spPr>
          <p:txBody>
            <a:bodyPr wrap="none">
              <a:spAutoFit/>
            </a:bodyPr>
            <a:lstStyle/>
            <a:p>
              <a:r>
                <a:rPr lang="en-US">
                  <a:solidFill>
                    <a:srgbClr val="0000FF"/>
                  </a:solidFill>
                </a:rPr>
                <a:t>Random integration of viral genome may</a:t>
              </a:r>
            </a:p>
            <a:p>
              <a:r>
                <a:rPr lang="en-US">
                  <a:solidFill>
                    <a:srgbClr val="0000FF"/>
                  </a:solidFill>
                </a:rPr>
                <a:t>disrupt endogenous host genes. Of special concern</a:t>
              </a:r>
            </a:p>
            <a:p>
              <a:r>
                <a:rPr lang="en-US">
                  <a:solidFill>
                    <a:srgbClr val="0000FF"/>
                  </a:solidFill>
                </a:rPr>
                <a:t>Is disruption of proto-oncogenes, which can lead </a:t>
              </a:r>
            </a:p>
            <a:p>
              <a:r>
                <a:rPr lang="en-US">
                  <a:solidFill>
                    <a:srgbClr val="0000FF"/>
                  </a:solidFill>
                </a:rPr>
                <a:t>to increased cancer risk.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28600" y="1905000"/>
            <a:ext cx="8915400" cy="2362200"/>
            <a:chOff x="144" y="1584"/>
            <a:chExt cx="5616" cy="1488"/>
          </a:xfrm>
        </p:grpSpPr>
        <p:grpSp>
          <p:nvGrpSpPr>
            <p:cNvPr id="3" name="Group 6"/>
            <p:cNvGrpSpPr>
              <a:grpSpLocks/>
            </p:cNvGrpSpPr>
            <p:nvPr/>
          </p:nvGrpSpPr>
          <p:grpSpPr bwMode="auto">
            <a:xfrm>
              <a:off x="1147" y="1584"/>
              <a:ext cx="3052" cy="1488"/>
              <a:chOff x="336" y="1296"/>
              <a:chExt cx="4944" cy="2448"/>
            </a:xfrm>
          </p:grpSpPr>
          <p:grpSp>
            <p:nvGrpSpPr>
              <p:cNvPr id="4" name="Group 7"/>
              <p:cNvGrpSpPr>
                <a:grpSpLocks/>
              </p:cNvGrpSpPr>
              <p:nvPr/>
            </p:nvGrpSpPr>
            <p:grpSpPr bwMode="auto">
              <a:xfrm>
                <a:off x="1056" y="1296"/>
                <a:ext cx="624" cy="864"/>
                <a:chOff x="864" y="576"/>
                <a:chExt cx="624" cy="864"/>
              </a:xfrm>
            </p:grpSpPr>
            <p:sp>
              <p:nvSpPr>
                <p:cNvPr id="11293" name="Oval 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94" name="Line 9"/>
                <p:cNvSpPr>
                  <a:spLocks noChangeShapeType="1"/>
                </p:cNvSpPr>
                <p:nvPr/>
              </p:nvSpPr>
              <p:spPr bwMode="auto">
                <a:xfrm flipH="1">
                  <a:off x="912" y="1056"/>
                  <a:ext cx="192" cy="336"/>
                </a:xfrm>
                <a:prstGeom prst="line">
                  <a:avLst/>
                </a:prstGeom>
                <a:noFill/>
                <a:ln w="9525">
                  <a:solidFill>
                    <a:schemeClr val="tx1"/>
                  </a:solidFill>
                  <a:round/>
                  <a:headEnd/>
                  <a:tailEnd/>
                </a:ln>
              </p:spPr>
              <p:txBody>
                <a:bodyPr/>
                <a:lstStyle/>
                <a:p>
                  <a:endParaRPr lang="en-US"/>
                </a:p>
              </p:txBody>
            </p:sp>
            <p:sp>
              <p:nvSpPr>
                <p:cNvPr id="11295" name="Line 10"/>
                <p:cNvSpPr>
                  <a:spLocks noChangeShapeType="1"/>
                </p:cNvSpPr>
                <p:nvPr/>
              </p:nvSpPr>
              <p:spPr bwMode="auto">
                <a:xfrm>
                  <a:off x="1152" y="1056"/>
                  <a:ext cx="0" cy="384"/>
                </a:xfrm>
                <a:prstGeom prst="line">
                  <a:avLst/>
                </a:prstGeom>
                <a:noFill/>
                <a:ln w="9525">
                  <a:solidFill>
                    <a:schemeClr val="tx1"/>
                  </a:solidFill>
                  <a:round/>
                  <a:headEnd/>
                  <a:tailEnd/>
                </a:ln>
              </p:spPr>
              <p:txBody>
                <a:bodyPr/>
                <a:lstStyle/>
                <a:p>
                  <a:endParaRPr lang="en-US"/>
                </a:p>
              </p:txBody>
            </p:sp>
            <p:sp>
              <p:nvSpPr>
                <p:cNvPr id="11296" name="Line 11"/>
                <p:cNvSpPr>
                  <a:spLocks noChangeShapeType="1"/>
                </p:cNvSpPr>
                <p:nvPr/>
              </p:nvSpPr>
              <p:spPr bwMode="auto">
                <a:xfrm>
                  <a:off x="1200" y="1056"/>
                  <a:ext cx="240" cy="336"/>
                </a:xfrm>
                <a:prstGeom prst="line">
                  <a:avLst/>
                </a:prstGeom>
                <a:noFill/>
                <a:ln w="9525">
                  <a:solidFill>
                    <a:schemeClr val="tx1"/>
                  </a:solidFill>
                  <a:round/>
                  <a:headEnd/>
                  <a:tailEnd/>
                </a:ln>
              </p:spPr>
              <p:txBody>
                <a:bodyPr/>
                <a:lstStyle/>
                <a:p>
                  <a:endParaRPr lang="en-US"/>
                </a:p>
              </p:txBody>
            </p:sp>
          </p:grpSp>
          <p:sp>
            <p:nvSpPr>
              <p:cNvPr id="11283" name="Line 12"/>
              <p:cNvSpPr>
                <a:spLocks noChangeShapeType="1"/>
              </p:cNvSpPr>
              <p:nvPr/>
            </p:nvSpPr>
            <p:spPr bwMode="auto">
              <a:xfrm>
                <a:off x="1092" y="1536"/>
                <a:ext cx="528" cy="0"/>
              </a:xfrm>
              <a:prstGeom prst="line">
                <a:avLst/>
              </a:prstGeom>
              <a:noFill/>
              <a:ln w="76200">
                <a:solidFill>
                  <a:srgbClr val="99CC00"/>
                </a:solidFill>
                <a:round/>
                <a:headEnd/>
                <a:tailEnd/>
              </a:ln>
            </p:spPr>
            <p:txBody>
              <a:bodyPr/>
              <a:lstStyle/>
              <a:p>
                <a:endParaRPr lang="en-US"/>
              </a:p>
            </p:txBody>
          </p:sp>
          <p:sp>
            <p:nvSpPr>
              <p:cNvPr id="11284" name="Line 13"/>
              <p:cNvSpPr>
                <a:spLocks noChangeShapeType="1"/>
              </p:cNvSpPr>
              <p:nvPr/>
            </p:nvSpPr>
            <p:spPr bwMode="auto">
              <a:xfrm>
                <a:off x="2496" y="2928"/>
                <a:ext cx="528" cy="0"/>
              </a:xfrm>
              <a:prstGeom prst="line">
                <a:avLst/>
              </a:prstGeom>
              <a:noFill/>
              <a:ln w="76200">
                <a:solidFill>
                  <a:schemeClr val="tx1"/>
                </a:solidFill>
                <a:round/>
                <a:headEnd/>
                <a:tailEnd type="triangle" w="med" len="med"/>
              </a:ln>
            </p:spPr>
            <p:txBody>
              <a:bodyPr/>
              <a:lstStyle/>
              <a:p>
                <a:endParaRPr lang="en-US"/>
              </a:p>
            </p:txBody>
          </p:sp>
          <p:grpSp>
            <p:nvGrpSpPr>
              <p:cNvPr id="5" name="Group 14"/>
              <p:cNvGrpSpPr>
                <a:grpSpLocks/>
              </p:cNvGrpSpPr>
              <p:nvPr/>
            </p:nvGrpSpPr>
            <p:grpSpPr bwMode="auto">
              <a:xfrm>
                <a:off x="336" y="2304"/>
                <a:ext cx="1968" cy="1440"/>
                <a:chOff x="144" y="1584"/>
                <a:chExt cx="1968" cy="1440"/>
              </a:xfrm>
            </p:grpSpPr>
            <p:sp>
              <p:nvSpPr>
                <p:cNvPr id="11291" name="Oval 1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92" name="Line 16"/>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grpSp>
            <p:nvGrpSpPr>
              <p:cNvPr id="6" name="Group 17"/>
              <p:cNvGrpSpPr>
                <a:grpSpLocks/>
              </p:cNvGrpSpPr>
              <p:nvPr/>
            </p:nvGrpSpPr>
            <p:grpSpPr bwMode="auto">
              <a:xfrm>
                <a:off x="3312" y="2304"/>
                <a:ext cx="1968" cy="1440"/>
                <a:chOff x="3120" y="1680"/>
                <a:chExt cx="1968" cy="1440"/>
              </a:xfrm>
            </p:grpSpPr>
            <p:grpSp>
              <p:nvGrpSpPr>
                <p:cNvPr id="7" name="Group 18"/>
                <p:cNvGrpSpPr>
                  <a:grpSpLocks/>
                </p:cNvGrpSpPr>
                <p:nvPr/>
              </p:nvGrpSpPr>
              <p:grpSpPr bwMode="auto">
                <a:xfrm>
                  <a:off x="3120" y="1680"/>
                  <a:ext cx="1968" cy="1440"/>
                  <a:chOff x="144" y="1584"/>
                  <a:chExt cx="1968" cy="1440"/>
                </a:xfrm>
              </p:grpSpPr>
              <p:sp>
                <p:nvSpPr>
                  <p:cNvPr id="11289" name="Oval 1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90" name="Line 20"/>
                  <p:cNvSpPr>
                    <a:spLocks noChangeShapeType="1"/>
                  </p:cNvSpPr>
                  <p:nvPr/>
                </p:nvSpPr>
                <p:spPr bwMode="auto">
                  <a:xfrm>
                    <a:off x="288" y="2304"/>
                    <a:ext cx="1680" cy="0"/>
                  </a:xfrm>
                  <a:prstGeom prst="line">
                    <a:avLst/>
                  </a:prstGeom>
                  <a:noFill/>
                  <a:ln w="76200">
                    <a:solidFill>
                      <a:schemeClr val="tx1"/>
                    </a:solidFill>
                    <a:round/>
                    <a:headEnd/>
                    <a:tailEnd/>
                  </a:ln>
                </p:spPr>
                <p:txBody>
                  <a:bodyPr/>
                  <a:lstStyle/>
                  <a:p>
                    <a:endParaRPr lang="en-US"/>
                  </a:p>
                </p:txBody>
              </p:sp>
            </p:grpSp>
            <p:sp>
              <p:nvSpPr>
                <p:cNvPr id="11288" name="Line 21"/>
                <p:cNvSpPr>
                  <a:spLocks noChangeShapeType="1"/>
                </p:cNvSpPr>
                <p:nvPr/>
              </p:nvSpPr>
              <p:spPr bwMode="auto">
                <a:xfrm>
                  <a:off x="3504" y="2397"/>
                  <a:ext cx="528" cy="0"/>
                </a:xfrm>
                <a:prstGeom prst="line">
                  <a:avLst/>
                </a:prstGeom>
                <a:noFill/>
                <a:ln w="76200">
                  <a:solidFill>
                    <a:srgbClr val="99CC00"/>
                  </a:solidFill>
                  <a:round/>
                  <a:headEnd/>
                  <a:tailEnd/>
                </a:ln>
              </p:spPr>
              <p:txBody>
                <a:bodyPr/>
                <a:lstStyle/>
                <a:p>
                  <a:endParaRPr lang="en-US"/>
                </a:p>
              </p:txBody>
            </p:sp>
          </p:grpSp>
        </p:grpSp>
        <p:sp>
          <p:nvSpPr>
            <p:cNvPr id="11274" name="Text Box 22"/>
            <p:cNvSpPr txBox="1">
              <a:spLocks noChangeArrowheads="1"/>
            </p:cNvSpPr>
            <p:nvPr/>
          </p:nvSpPr>
          <p:spPr bwMode="auto">
            <a:xfrm>
              <a:off x="2000" y="1667"/>
              <a:ext cx="436" cy="212"/>
            </a:xfrm>
            <a:prstGeom prst="rect">
              <a:avLst/>
            </a:prstGeom>
            <a:noFill/>
            <a:ln w="9525">
              <a:noFill/>
              <a:miter lim="800000"/>
              <a:headEnd/>
              <a:tailEnd/>
            </a:ln>
          </p:spPr>
          <p:txBody>
            <a:bodyPr wrap="none">
              <a:spAutoFit/>
            </a:bodyPr>
            <a:lstStyle/>
            <a:p>
              <a:r>
                <a:rPr lang="en-US" sz="1600" b="1"/>
                <a:t>Virus</a:t>
              </a:r>
            </a:p>
          </p:txBody>
        </p:sp>
        <p:sp>
          <p:nvSpPr>
            <p:cNvPr id="11275" name="Text Box 23"/>
            <p:cNvSpPr txBox="1">
              <a:spLocks noChangeArrowheads="1"/>
            </p:cNvSpPr>
            <p:nvPr/>
          </p:nvSpPr>
          <p:spPr bwMode="auto">
            <a:xfrm>
              <a:off x="339" y="2535"/>
              <a:ext cx="778" cy="212"/>
            </a:xfrm>
            <a:prstGeom prst="rect">
              <a:avLst/>
            </a:prstGeom>
            <a:noFill/>
            <a:ln w="9525">
              <a:noFill/>
              <a:miter lim="800000"/>
              <a:headEnd/>
              <a:tailEnd/>
            </a:ln>
          </p:spPr>
          <p:txBody>
            <a:bodyPr wrap="none">
              <a:spAutoFit/>
            </a:bodyPr>
            <a:lstStyle/>
            <a:p>
              <a:r>
                <a:rPr lang="en-US" sz="1600" b="1"/>
                <a:t>Target Cell</a:t>
              </a:r>
            </a:p>
          </p:txBody>
        </p:sp>
        <p:sp>
          <p:nvSpPr>
            <p:cNvPr id="11276" name="Text Box 24"/>
            <p:cNvSpPr txBox="1">
              <a:spLocks noChangeArrowheads="1"/>
            </p:cNvSpPr>
            <p:nvPr/>
          </p:nvSpPr>
          <p:spPr bwMode="auto">
            <a:xfrm>
              <a:off x="3936" y="1680"/>
              <a:ext cx="1824" cy="520"/>
            </a:xfrm>
            <a:prstGeom prst="rect">
              <a:avLst/>
            </a:prstGeom>
            <a:noFill/>
            <a:ln w="9525">
              <a:noFill/>
              <a:miter lim="800000"/>
              <a:headEnd/>
              <a:tailEnd/>
            </a:ln>
          </p:spPr>
          <p:txBody>
            <a:bodyPr>
              <a:spAutoFit/>
            </a:bodyPr>
            <a:lstStyle/>
            <a:p>
              <a:r>
                <a:rPr lang="en-US" sz="1600" b="1"/>
                <a:t>Target Cell Infected With Viral DNA Containing The Gene of Interest</a:t>
              </a:r>
            </a:p>
          </p:txBody>
        </p:sp>
        <p:sp>
          <p:nvSpPr>
            <p:cNvPr id="11277" name="Text Box 25"/>
            <p:cNvSpPr txBox="1">
              <a:spLocks noChangeArrowheads="1"/>
            </p:cNvSpPr>
            <p:nvPr/>
          </p:nvSpPr>
          <p:spPr bwMode="auto">
            <a:xfrm>
              <a:off x="1401" y="2459"/>
              <a:ext cx="770" cy="212"/>
            </a:xfrm>
            <a:prstGeom prst="rect">
              <a:avLst/>
            </a:prstGeom>
            <a:noFill/>
            <a:ln w="9525">
              <a:noFill/>
              <a:miter lim="800000"/>
              <a:headEnd/>
              <a:tailEnd/>
            </a:ln>
          </p:spPr>
          <p:txBody>
            <a:bodyPr wrap="none">
              <a:spAutoFit/>
            </a:bodyPr>
            <a:lstStyle/>
            <a:p>
              <a:r>
                <a:rPr lang="en-US" sz="1600" b="1"/>
                <a:t>Cell’s DNA</a:t>
              </a:r>
            </a:p>
          </p:txBody>
        </p:sp>
        <p:sp>
          <p:nvSpPr>
            <p:cNvPr id="11278" name="Text Box 26"/>
            <p:cNvSpPr txBox="1">
              <a:spLocks noChangeArrowheads="1"/>
            </p:cNvSpPr>
            <p:nvPr/>
          </p:nvSpPr>
          <p:spPr bwMode="auto">
            <a:xfrm>
              <a:off x="144" y="1636"/>
              <a:ext cx="1092" cy="366"/>
            </a:xfrm>
            <a:prstGeom prst="rect">
              <a:avLst/>
            </a:prstGeom>
            <a:noFill/>
            <a:ln w="9525">
              <a:noFill/>
              <a:miter lim="800000"/>
              <a:headEnd/>
              <a:tailEnd/>
            </a:ln>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11279" name="Line 27"/>
            <p:cNvSpPr>
              <a:spLocks noChangeShapeType="1"/>
            </p:cNvSpPr>
            <p:nvPr/>
          </p:nvSpPr>
          <p:spPr bwMode="auto">
            <a:xfrm>
              <a:off x="864" y="1728"/>
              <a:ext cx="687" cy="6"/>
            </a:xfrm>
            <a:prstGeom prst="line">
              <a:avLst/>
            </a:prstGeom>
            <a:noFill/>
            <a:ln w="38100">
              <a:solidFill>
                <a:schemeClr val="tx1"/>
              </a:solidFill>
              <a:round/>
              <a:headEnd/>
              <a:tailEnd type="triangle" w="med" len="med"/>
            </a:ln>
          </p:spPr>
          <p:txBody>
            <a:bodyPr/>
            <a:lstStyle/>
            <a:p>
              <a:endParaRPr lang="en-US"/>
            </a:p>
          </p:txBody>
        </p:sp>
        <p:sp>
          <p:nvSpPr>
            <p:cNvPr id="11280" name="Rectangle 28"/>
            <p:cNvSpPr>
              <a:spLocks noChangeArrowheads="1"/>
            </p:cNvSpPr>
            <p:nvPr/>
          </p:nvSpPr>
          <p:spPr bwMode="auto">
            <a:xfrm>
              <a:off x="1672" y="1680"/>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11281" name="Rectangle 29"/>
            <p:cNvSpPr>
              <a:spLocks noChangeArrowheads="1"/>
            </p:cNvSpPr>
            <p:nvPr/>
          </p:nvSpPr>
          <p:spPr bwMode="auto">
            <a:xfrm>
              <a:off x="3288" y="2584"/>
              <a:ext cx="192" cy="96"/>
            </a:xfrm>
            <a:prstGeom prst="rect">
              <a:avLst/>
            </a:prstGeom>
            <a:solidFill>
              <a:srgbClr val="CC0000"/>
            </a:solidFill>
            <a:ln w="9525">
              <a:solidFill>
                <a:schemeClr val="tx1"/>
              </a:solidFill>
              <a:miter lim="800000"/>
              <a:headEnd/>
              <a:tailEnd/>
            </a:ln>
          </p:spPr>
          <p:txBody>
            <a:bodyPr wrap="none" anchor="ctr"/>
            <a:lstStyle/>
            <a:p>
              <a:endParaRPr lang="en-US"/>
            </a:p>
          </p:txBody>
        </p:sp>
      </p:grpSp>
      <p:sp>
        <p:nvSpPr>
          <p:cNvPr id="11267" name="Text Box 31"/>
          <p:cNvSpPr txBox="1">
            <a:spLocks noChangeArrowheads="1"/>
          </p:cNvSpPr>
          <p:nvPr/>
        </p:nvSpPr>
        <p:spPr bwMode="auto">
          <a:xfrm>
            <a:off x="1143000" y="228600"/>
            <a:ext cx="6705600" cy="822325"/>
          </a:xfrm>
          <a:prstGeom prst="rect">
            <a:avLst/>
          </a:prstGeom>
          <a:noFill/>
          <a:ln w="9525">
            <a:noFill/>
            <a:miter lim="800000"/>
            <a:headEnd/>
            <a:tailEnd/>
          </a:ln>
        </p:spPr>
        <p:txBody>
          <a:bodyPr>
            <a:spAutoFit/>
          </a:bodyPr>
          <a:lstStyle/>
          <a:p>
            <a:pPr algn="ctr"/>
            <a:r>
              <a:rPr lang="en-US" sz="2400" b="1">
                <a:solidFill>
                  <a:schemeClr val="accent2"/>
                </a:solidFill>
              </a:rPr>
              <a:t>Risks Associated with Retroviral Vectors: Viral Transduction</a:t>
            </a:r>
          </a:p>
        </p:txBody>
      </p:sp>
      <p:grpSp>
        <p:nvGrpSpPr>
          <p:cNvPr id="8" name="Group 36"/>
          <p:cNvGrpSpPr>
            <a:grpSpLocks/>
          </p:cNvGrpSpPr>
          <p:nvPr/>
        </p:nvGrpSpPr>
        <p:grpSpPr bwMode="auto">
          <a:xfrm>
            <a:off x="1981200" y="3286125"/>
            <a:ext cx="5181600" cy="2887663"/>
            <a:chOff x="1248" y="2070"/>
            <a:chExt cx="3264" cy="1819"/>
          </a:xfrm>
        </p:grpSpPr>
        <p:sp>
          <p:nvSpPr>
            <p:cNvPr id="11269" name="Text Box 32"/>
            <p:cNvSpPr txBox="1">
              <a:spLocks noChangeArrowheads="1"/>
            </p:cNvSpPr>
            <p:nvPr/>
          </p:nvSpPr>
          <p:spPr bwMode="auto">
            <a:xfrm>
              <a:off x="1248" y="3312"/>
              <a:ext cx="3264" cy="577"/>
            </a:xfrm>
            <a:prstGeom prst="rect">
              <a:avLst/>
            </a:prstGeom>
            <a:noFill/>
            <a:ln w="9525">
              <a:noFill/>
              <a:miter lim="800000"/>
              <a:headEnd/>
              <a:tailEnd/>
            </a:ln>
          </p:spPr>
          <p:txBody>
            <a:bodyPr>
              <a:spAutoFit/>
            </a:bodyPr>
            <a:lstStyle/>
            <a:p>
              <a:r>
                <a:rPr lang="en-US" b="1">
                  <a:solidFill>
                    <a:srgbClr val="0000FF"/>
                  </a:solidFill>
                </a:rPr>
                <a:t>Individuals infected with the viral vector may express the insert gene at the site of infection</a:t>
              </a:r>
              <a:r>
                <a:rPr lang="en-US">
                  <a:solidFill>
                    <a:srgbClr val="0000FF"/>
                  </a:solidFill>
                </a:rPr>
                <a:t>.</a:t>
              </a:r>
            </a:p>
          </p:txBody>
        </p:sp>
        <p:grpSp>
          <p:nvGrpSpPr>
            <p:cNvPr id="9" name="Group 35"/>
            <p:cNvGrpSpPr>
              <a:grpSpLocks/>
            </p:cNvGrpSpPr>
            <p:nvPr/>
          </p:nvGrpSpPr>
          <p:grpSpPr bwMode="auto">
            <a:xfrm>
              <a:off x="3264" y="2070"/>
              <a:ext cx="192" cy="144"/>
              <a:chOff x="4794" y="2928"/>
              <a:chExt cx="192" cy="144"/>
            </a:xfrm>
          </p:grpSpPr>
          <p:sp>
            <p:nvSpPr>
              <p:cNvPr id="11271" name="Line 33"/>
              <p:cNvSpPr>
                <a:spLocks noChangeShapeType="1"/>
              </p:cNvSpPr>
              <p:nvPr/>
            </p:nvSpPr>
            <p:spPr bwMode="auto">
              <a:xfrm>
                <a:off x="4800" y="2928"/>
                <a:ext cx="0" cy="144"/>
              </a:xfrm>
              <a:prstGeom prst="line">
                <a:avLst/>
              </a:prstGeom>
              <a:noFill/>
              <a:ln w="38100">
                <a:solidFill>
                  <a:schemeClr val="tx1"/>
                </a:solidFill>
                <a:round/>
                <a:headEnd/>
                <a:tailEnd/>
              </a:ln>
            </p:spPr>
            <p:txBody>
              <a:bodyPr/>
              <a:lstStyle/>
              <a:p>
                <a:endParaRPr lang="en-US"/>
              </a:p>
            </p:txBody>
          </p:sp>
          <p:sp>
            <p:nvSpPr>
              <p:cNvPr id="11272" name="Line 34"/>
              <p:cNvSpPr>
                <a:spLocks noChangeShapeType="1"/>
              </p:cNvSpPr>
              <p:nvPr/>
            </p:nvSpPr>
            <p:spPr bwMode="auto">
              <a:xfrm>
                <a:off x="4794" y="2934"/>
                <a:ext cx="192" cy="0"/>
              </a:xfrm>
              <a:prstGeom prst="line">
                <a:avLst/>
              </a:prstGeom>
              <a:noFill/>
              <a:ln w="38100">
                <a:solidFill>
                  <a:schemeClr val="tx1"/>
                </a:solidFill>
                <a:round/>
                <a:headEnd/>
                <a:tailEnd type="triangle" w="med" len="med"/>
              </a:ln>
            </p:spPr>
            <p:txBody>
              <a:bodyPr/>
              <a:lstStyle/>
              <a:p>
                <a:endParaRPr 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2800" b="1" dirty="0" smtClean="0">
                <a:solidFill>
                  <a:srgbClr val="800040"/>
                </a:solidFill>
                <a:latin typeface="Lucida Grande" charset="0"/>
              </a:rPr>
              <a:t>2. </a:t>
            </a:r>
            <a:r>
              <a:rPr lang="es-ES_tradnl" sz="2800" b="1" dirty="0" err="1" smtClean="0">
                <a:solidFill>
                  <a:srgbClr val="800040"/>
                </a:solidFill>
                <a:latin typeface="Lucida Grande" charset="0"/>
              </a:rPr>
              <a:t>by</a:t>
            </a:r>
            <a:r>
              <a:rPr lang="es-ES_tradnl" sz="2800" b="1" dirty="0" smtClean="0">
                <a:solidFill>
                  <a:srgbClr val="800040"/>
                </a:solidFill>
                <a:latin typeface="Lucida Grande" charset="0"/>
              </a:rPr>
              <a:t> </a:t>
            </a:r>
            <a:r>
              <a:rPr lang="es-ES_tradnl" sz="2800" b="1" dirty="0" err="1" smtClean="0">
                <a:solidFill>
                  <a:srgbClr val="800040"/>
                </a:solidFill>
                <a:latin typeface="Lucida Grande" charset="0"/>
              </a:rPr>
              <a:t>function</a:t>
            </a:r>
            <a:endParaRPr lang="en-US" sz="2800" dirty="0"/>
          </a:p>
        </p:txBody>
      </p:sp>
      <p:sp>
        <p:nvSpPr>
          <p:cNvPr id="3" name="Rectangle 2"/>
          <p:cNvSpPr/>
          <p:nvPr/>
        </p:nvSpPr>
        <p:spPr>
          <a:xfrm>
            <a:off x="381000" y="1524000"/>
            <a:ext cx="8534400" cy="4247317"/>
          </a:xfrm>
          <a:prstGeom prst="rect">
            <a:avLst/>
          </a:prstGeom>
        </p:spPr>
        <p:txBody>
          <a:bodyPr wrap="square">
            <a:spAutoFit/>
          </a:bodyPr>
          <a:lstStyle/>
          <a:p>
            <a:pPr marL="457200" indent="-457200">
              <a:buFont typeface="Times" charset="0"/>
              <a:buNone/>
            </a:pPr>
            <a:r>
              <a:rPr lang="es-ES_tradnl" dirty="0" smtClean="0">
                <a:solidFill>
                  <a:srgbClr val="000000"/>
                </a:solidFill>
                <a:latin typeface="Lucida Grande" charset="0"/>
              </a:rPr>
              <a:t>1.	</a:t>
            </a:r>
            <a:r>
              <a:rPr lang="es-ES_tradnl" dirty="0" err="1" smtClean="0">
                <a:solidFill>
                  <a:srgbClr val="000000"/>
                </a:solidFill>
                <a:latin typeface="Goudy Old Style" pitchFamily="18" charset="0"/>
              </a:rPr>
              <a:t>Fertility</a:t>
            </a:r>
            <a:r>
              <a:rPr lang="es-ES_tradnl" dirty="0" smtClean="0">
                <a:solidFill>
                  <a:srgbClr val="000000"/>
                </a:solidFill>
                <a:latin typeface="Goudy Old Style" pitchFamily="18" charset="0"/>
              </a:rPr>
              <a:t>-(F) </a:t>
            </a:r>
            <a:r>
              <a:rPr lang="es-ES_tradnl" dirty="0" err="1" smtClean="0">
                <a:solidFill>
                  <a:srgbClr val="000000"/>
                </a:solidFill>
                <a:latin typeface="Goudy Old Style" pitchFamily="18" charset="0"/>
              </a:rPr>
              <a:t>plasmids</a:t>
            </a:r>
            <a:r>
              <a:rPr lang="es-ES_tradnl" dirty="0" smtClean="0">
                <a:solidFill>
                  <a:srgbClr val="000000"/>
                </a:solidFill>
                <a:latin typeface="Goudy Old Style" pitchFamily="18" charset="0"/>
              </a:rPr>
              <a:t>, </a:t>
            </a: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They</a:t>
            </a:r>
            <a:r>
              <a:rPr lang="es-ES_tradnl" dirty="0" smtClean="0">
                <a:solidFill>
                  <a:srgbClr val="000000"/>
                </a:solidFill>
                <a:latin typeface="Goudy Old Style" pitchFamily="18" charset="0"/>
              </a:rPr>
              <a:t> are </a:t>
            </a:r>
            <a:r>
              <a:rPr lang="es-ES_tradnl" dirty="0" err="1" smtClean="0">
                <a:solidFill>
                  <a:srgbClr val="000000"/>
                </a:solidFill>
                <a:latin typeface="Goudy Old Style" pitchFamily="18" charset="0"/>
              </a:rPr>
              <a:t>capable</a:t>
            </a:r>
            <a:r>
              <a:rPr lang="es-ES_tradnl" dirty="0" smtClean="0">
                <a:solidFill>
                  <a:srgbClr val="000000"/>
                </a:solidFill>
                <a:latin typeface="Goudy Old Style" pitchFamily="18" charset="0"/>
              </a:rPr>
              <a:t> of </a:t>
            </a:r>
            <a:r>
              <a:rPr lang="es-ES_tradnl" dirty="0" err="1" smtClean="0">
                <a:solidFill>
                  <a:srgbClr val="000000"/>
                </a:solidFill>
                <a:latin typeface="Goudy Old Style" pitchFamily="18" charset="0"/>
              </a:rPr>
              <a:t>conjugation</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they</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contains</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the</a:t>
            </a:r>
            <a:r>
              <a:rPr lang="es-ES_tradnl" dirty="0" smtClean="0">
                <a:solidFill>
                  <a:srgbClr val="000000"/>
                </a:solidFill>
                <a:latin typeface="Goudy Old Style" pitchFamily="18" charset="0"/>
              </a:rPr>
              <a:t> genes </a:t>
            </a:r>
            <a:r>
              <a:rPr lang="es-ES_tradnl" dirty="0" err="1" smtClean="0">
                <a:solidFill>
                  <a:srgbClr val="000000"/>
                </a:solidFill>
                <a:latin typeface="Goudy Old Style" pitchFamily="18" charset="0"/>
              </a:rPr>
              <a:t>for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pili</a:t>
            </a:r>
            <a:r>
              <a:rPr lang="es-ES_tradnl" dirty="0" smtClean="0">
                <a:solidFill>
                  <a:srgbClr val="000000"/>
                </a:solidFill>
                <a:latin typeface="Goudy Old Style" pitchFamily="18" charset="0"/>
              </a:rPr>
              <a:t>).</a:t>
            </a:r>
          </a:p>
          <a:p>
            <a:pPr marL="457200" indent="-457200">
              <a:buFont typeface="Times" charset="0"/>
              <a:buAutoNum type="arabicPeriod" startAt="2"/>
            </a:pPr>
            <a:r>
              <a:rPr lang="es-ES_tradnl" dirty="0" err="1" smtClean="0">
                <a:solidFill>
                  <a:srgbClr val="000000"/>
                </a:solidFill>
                <a:latin typeface="Goudy Old Style" pitchFamily="18" charset="0"/>
              </a:rPr>
              <a:t>Resistance</a:t>
            </a:r>
            <a:r>
              <a:rPr lang="es-ES_tradnl" dirty="0" smtClean="0">
                <a:solidFill>
                  <a:srgbClr val="000000"/>
                </a:solidFill>
                <a:latin typeface="Goudy Old Style" pitchFamily="18" charset="0"/>
              </a:rPr>
              <a:t>-(R) </a:t>
            </a:r>
            <a:r>
              <a:rPr lang="es-ES_tradnl" dirty="0" err="1" smtClean="0">
                <a:solidFill>
                  <a:srgbClr val="000000"/>
                </a:solidFill>
                <a:latin typeface="Goudy Old Style" pitchFamily="18" charset="0"/>
              </a:rPr>
              <a:t>plasmids</a:t>
            </a:r>
            <a:r>
              <a:rPr lang="es-ES_tradnl" dirty="0" smtClean="0">
                <a:solidFill>
                  <a:srgbClr val="000000"/>
                </a:solidFill>
                <a:latin typeface="Goudy Old Style" pitchFamily="18" charset="0"/>
              </a:rPr>
              <a:t>,</a:t>
            </a: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contain</a:t>
            </a:r>
            <a:r>
              <a:rPr lang="es-ES_tradnl" dirty="0" smtClean="0">
                <a:solidFill>
                  <a:srgbClr val="000000"/>
                </a:solidFill>
                <a:latin typeface="Goudy Old Style" pitchFamily="18" charset="0"/>
              </a:rPr>
              <a:t> gene (s) </a:t>
            </a:r>
            <a:r>
              <a:rPr lang="es-ES_tradnl" dirty="0" err="1" smtClean="0">
                <a:solidFill>
                  <a:srgbClr val="000000"/>
                </a:solidFill>
                <a:latin typeface="Goudy Old Style" pitchFamily="18" charset="0"/>
              </a:rPr>
              <a:t>that</a:t>
            </a:r>
            <a:r>
              <a:rPr lang="es-ES_tradnl" dirty="0" smtClean="0">
                <a:solidFill>
                  <a:srgbClr val="000000"/>
                </a:solidFill>
                <a:latin typeface="Goudy Old Style" pitchFamily="18" charset="0"/>
              </a:rPr>
              <a:t> can </a:t>
            </a:r>
            <a:r>
              <a:rPr lang="es-ES_tradnl" dirty="0" err="1" smtClean="0">
                <a:solidFill>
                  <a:srgbClr val="000000"/>
                </a:solidFill>
                <a:latin typeface="Goudy Old Style" pitchFamily="18" charset="0"/>
              </a:rPr>
              <a:t>build</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resistance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against</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one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or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several</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antibiotics</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or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poisons</a:t>
            </a:r>
            <a:r>
              <a:rPr lang="es-ES_tradnl" dirty="0" smtClean="0">
                <a:solidFill>
                  <a:srgbClr val="000000"/>
                </a:solidFill>
                <a:latin typeface="Goudy Old Style" pitchFamily="18" charset="0"/>
              </a:rPr>
              <a:t>.</a:t>
            </a:r>
          </a:p>
          <a:p>
            <a:pPr marL="457200" indent="-457200">
              <a:buFont typeface="Times" charset="0"/>
              <a:buAutoNum type="arabicPeriod" startAt="3"/>
            </a:pPr>
            <a:r>
              <a:rPr lang="es-ES_tradnl" dirty="0" smtClean="0">
                <a:solidFill>
                  <a:srgbClr val="000000"/>
                </a:solidFill>
                <a:latin typeface="Goudy Old Style" pitchFamily="18" charset="0"/>
              </a:rPr>
              <a:t>Col-</a:t>
            </a:r>
            <a:r>
              <a:rPr lang="es-ES_tradnl" dirty="0" err="1" smtClean="0">
                <a:solidFill>
                  <a:srgbClr val="000000"/>
                </a:solidFill>
                <a:latin typeface="Goudy Old Style" pitchFamily="18" charset="0"/>
              </a:rPr>
              <a:t>plasmids</a:t>
            </a:r>
            <a:r>
              <a:rPr lang="es-ES_tradnl" dirty="0" smtClean="0">
                <a:solidFill>
                  <a:srgbClr val="000000"/>
                </a:solidFill>
                <a:latin typeface="Goudy Old Style" pitchFamily="18" charset="0"/>
              </a:rPr>
              <a:t>,</a:t>
            </a: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contain</a:t>
            </a:r>
            <a:r>
              <a:rPr lang="es-ES_tradnl" dirty="0" smtClean="0">
                <a:solidFill>
                  <a:srgbClr val="000000"/>
                </a:solidFill>
                <a:latin typeface="Goudy Old Style" pitchFamily="18" charset="0"/>
              </a:rPr>
              <a:t> genes </a:t>
            </a:r>
            <a:r>
              <a:rPr lang="es-ES_tradnl" dirty="0" err="1" smtClean="0">
                <a:solidFill>
                  <a:srgbClr val="000000"/>
                </a:solidFill>
                <a:latin typeface="Goudy Old Style" pitchFamily="18" charset="0"/>
              </a:rPr>
              <a:t>coding</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for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colicines</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proteins</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that</a:t>
            </a:r>
            <a:r>
              <a:rPr lang="es-ES_tradnl" dirty="0" smtClean="0">
                <a:solidFill>
                  <a:srgbClr val="000000"/>
                </a:solidFill>
                <a:latin typeface="Goudy Old Style" pitchFamily="18" charset="0"/>
              </a:rPr>
              <a:t> can </a:t>
            </a:r>
            <a:r>
              <a:rPr lang="es-ES_tradnl" dirty="0" err="1" smtClean="0">
                <a:solidFill>
                  <a:srgbClr val="000000"/>
                </a:solidFill>
                <a:latin typeface="Goudy Old Style" pitchFamily="18" charset="0"/>
              </a:rPr>
              <a:t>kill</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other</a:t>
            </a:r>
            <a:r>
              <a:rPr lang="es-ES_tradnl" dirty="0" smtClean="0">
                <a:solidFill>
                  <a:srgbClr val="000000"/>
                </a:solidFill>
                <a:latin typeface="Goudy Old Style" pitchFamily="18" charset="0"/>
              </a:rPr>
              <a:t> bacteria.	</a:t>
            </a:r>
          </a:p>
          <a:p>
            <a:pPr marL="457200" indent="-457200">
              <a:buFont typeface="Times" charset="0"/>
              <a:buAutoNum type="arabicPeriod" startAt="4"/>
            </a:pPr>
            <a:r>
              <a:rPr lang="es-ES_tradnl" dirty="0" err="1" smtClean="0">
                <a:solidFill>
                  <a:srgbClr val="000000"/>
                </a:solidFill>
                <a:latin typeface="Goudy Old Style" pitchFamily="18" charset="0"/>
              </a:rPr>
              <a:t>Degradative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plasmids</a:t>
            </a:r>
            <a:r>
              <a:rPr lang="es-ES_tradnl" dirty="0" smtClean="0">
                <a:solidFill>
                  <a:srgbClr val="000000"/>
                </a:solidFill>
                <a:latin typeface="Goudy Old Style" pitchFamily="18" charset="0"/>
              </a:rPr>
              <a:t>,</a:t>
            </a: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able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to</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digest</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unusual</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substances</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e.g.</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toluene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or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salicylic</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acid</a:t>
            </a:r>
            <a:r>
              <a:rPr lang="es-ES_tradnl" dirty="0" smtClean="0">
                <a:solidFill>
                  <a:srgbClr val="000000"/>
                </a:solidFill>
                <a:latin typeface="Goudy Old Style" pitchFamily="18" charset="0"/>
              </a:rPr>
              <a:t>.	</a:t>
            </a:r>
          </a:p>
          <a:p>
            <a:pPr marL="457200" indent="-457200">
              <a:buFont typeface="Times" charset="0"/>
              <a:buAutoNum type="arabicPeriod" startAt="5"/>
            </a:pPr>
            <a:r>
              <a:rPr lang="es-ES_tradnl" dirty="0" err="1" smtClean="0">
                <a:solidFill>
                  <a:srgbClr val="000000"/>
                </a:solidFill>
                <a:latin typeface="Goudy Old Style" pitchFamily="18" charset="0"/>
              </a:rPr>
              <a:t>Virulence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plasmids</a:t>
            </a:r>
            <a:r>
              <a:rPr lang="es-ES_tradnl" dirty="0" smtClean="0">
                <a:solidFill>
                  <a:srgbClr val="000000"/>
                </a:solidFill>
                <a:latin typeface="Goudy Old Style" pitchFamily="18" charset="0"/>
              </a:rPr>
              <a:t>,</a:t>
            </a: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turn</a:t>
            </a:r>
            <a:r>
              <a:rPr lang="es-ES_tradnl" dirty="0" smtClean="0">
                <a:solidFill>
                  <a:srgbClr val="000000"/>
                </a:solidFill>
                <a:latin typeface="Goudy Old Style" pitchFamily="18" charset="0"/>
              </a:rPr>
              <a:t> a </a:t>
            </a:r>
            <a:r>
              <a:rPr lang="es-ES_tradnl" dirty="0" err="1" smtClean="0">
                <a:solidFill>
                  <a:srgbClr val="000000"/>
                </a:solidFill>
                <a:latin typeface="Goudy Old Style" pitchFamily="18" charset="0"/>
              </a:rPr>
              <a:t>bacterium</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into</a:t>
            </a:r>
            <a:r>
              <a:rPr lang="es-ES_tradnl" dirty="0" smtClean="0">
                <a:solidFill>
                  <a:srgbClr val="000000"/>
                </a:solidFill>
                <a:latin typeface="Goudy Old Style" pitchFamily="18" charset="0"/>
              </a:rPr>
              <a:t> a </a:t>
            </a:r>
            <a:r>
              <a:rPr lang="es-ES_tradnl" dirty="0" err="1" smtClean="0">
                <a:solidFill>
                  <a:srgbClr val="000000"/>
                </a:solidFill>
                <a:latin typeface="Goudy Old Style" pitchFamily="18" charset="0"/>
              </a:rPr>
              <a:t>pathogen</a:t>
            </a:r>
            <a:r>
              <a:rPr lang="es-ES_tradnl" dirty="0" smtClean="0">
                <a:solidFill>
                  <a:srgbClr val="000000"/>
                </a:solidFill>
                <a:latin typeface="Goudy Old Style" pitchFamily="18" charset="0"/>
              </a:rPr>
              <a:t>.</a:t>
            </a:r>
          </a:p>
          <a:p>
            <a:pPr marL="457200" indent="-457200">
              <a:buFont typeface="Times" charset="0"/>
              <a:buAutoNum type="arabicPeriod" startAt="6"/>
            </a:pPr>
            <a:r>
              <a:rPr lang="es-ES_tradnl" dirty="0" err="1" smtClean="0">
                <a:solidFill>
                  <a:srgbClr val="000000"/>
                </a:solidFill>
                <a:latin typeface="Goudy Old Style" pitchFamily="18" charset="0"/>
              </a:rPr>
              <a:t>addiction</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system</a:t>
            </a:r>
            <a:r>
              <a:rPr lang="es-ES_tradnl" dirty="0" smtClean="0">
                <a:solidFill>
                  <a:srgbClr val="000000"/>
                </a:solidFill>
                <a:latin typeface="Goudy Old Style" pitchFamily="18" charset="0"/>
              </a:rPr>
              <a:t>.</a:t>
            </a: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These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plasmids</a:t>
            </a:r>
            <a:r>
              <a:rPr lang="es-ES_tradnl" dirty="0" smtClean="0">
                <a:solidFill>
                  <a:srgbClr val="000000"/>
                </a:solidFill>
                <a:latin typeface="Goudy Old Style" pitchFamily="18" charset="0"/>
              </a:rPr>
              <a:t> produce </a:t>
            </a:r>
            <a:r>
              <a:rPr lang="es-ES_tradnl" dirty="0" err="1" smtClean="0">
                <a:solidFill>
                  <a:srgbClr val="000000"/>
                </a:solidFill>
                <a:latin typeface="Goudy Old Style" pitchFamily="18" charset="0"/>
              </a:rPr>
              <a:t>both</a:t>
            </a:r>
            <a:r>
              <a:rPr lang="es-ES_tradnl" dirty="0" smtClean="0">
                <a:solidFill>
                  <a:srgbClr val="000000"/>
                </a:solidFill>
                <a:latin typeface="Goudy Old Style" pitchFamily="18" charset="0"/>
              </a:rPr>
              <a:t> a </a:t>
            </a:r>
            <a:r>
              <a:rPr lang="es-ES_tradnl" dirty="0" err="1" smtClean="0">
                <a:solidFill>
                  <a:srgbClr val="000000"/>
                </a:solidFill>
                <a:latin typeface="Goudy Old Style" pitchFamily="18" charset="0"/>
              </a:rPr>
              <a:t>long-lived</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poison</a:t>
            </a:r>
            <a:r>
              <a:rPr lang="es-ES_tradnl" dirty="0" smtClean="0">
                <a:solidFill>
                  <a:srgbClr val="000000"/>
                </a:solidFill>
                <a:latin typeface="Goudy Old Style" pitchFamily="18" charset="0"/>
              </a:rPr>
              <a:t> and a short-</a:t>
            </a:r>
            <a:r>
              <a:rPr lang="es-ES_tradnl" dirty="0" err="1" smtClean="0">
                <a:solidFill>
                  <a:srgbClr val="000000"/>
                </a:solidFill>
                <a:latin typeface="Goudy Old Style" pitchFamily="18" charset="0"/>
              </a:rPr>
              <a:t>lived</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antidote</a:t>
            </a:r>
            <a:r>
              <a:rPr lang="es-ES_tradnl" dirty="0" smtClean="0">
                <a:solidFill>
                  <a:srgbClr val="000000"/>
                </a:solidFill>
                <a:latin typeface="Goudy Old Style" pitchFamily="18" charset="0"/>
              </a:rPr>
              <a:t>.</a:t>
            </a: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Daughter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cells</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that</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retain</a:t>
            </a:r>
            <a:r>
              <a:rPr lang="es-ES_tradnl" dirty="0" smtClean="0">
                <a:solidFill>
                  <a:srgbClr val="000000"/>
                </a:solidFill>
                <a:latin typeface="Goudy Old Style" pitchFamily="18" charset="0"/>
              </a:rPr>
              <a:t> a </a:t>
            </a:r>
            <a:r>
              <a:rPr lang="es-ES_tradnl" dirty="0" err="1" smtClean="0">
                <a:solidFill>
                  <a:srgbClr val="000000"/>
                </a:solidFill>
                <a:latin typeface="Goudy Old Style" pitchFamily="18" charset="0"/>
              </a:rPr>
              <a:t>copy</a:t>
            </a:r>
            <a:r>
              <a:rPr lang="es-ES_tradnl" dirty="0" smtClean="0">
                <a:solidFill>
                  <a:srgbClr val="000000"/>
                </a:solidFill>
                <a:latin typeface="Goudy Old Style" pitchFamily="18" charset="0"/>
              </a:rPr>
              <a:t> of </a:t>
            </a:r>
            <a:r>
              <a:rPr lang="es-ES_tradnl" dirty="0" err="1" smtClean="0">
                <a:solidFill>
                  <a:srgbClr val="000000"/>
                </a:solidFill>
                <a:latin typeface="Goudy Old Style" pitchFamily="18" charset="0"/>
              </a:rPr>
              <a:t>the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plasmid</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survive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while</a:t>
            </a:r>
            <a:r>
              <a:rPr lang="es-ES_tradnl" dirty="0" smtClean="0">
                <a:solidFill>
                  <a:srgbClr val="000000"/>
                </a:solidFill>
                <a:latin typeface="Goudy Old Style" pitchFamily="18" charset="0"/>
              </a:rPr>
              <a:t> a </a:t>
            </a:r>
            <a:r>
              <a:rPr lang="es-ES_tradnl" dirty="0" err="1" smtClean="0">
                <a:solidFill>
                  <a:srgbClr val="000000"/>
                </a:solidFill>
                <a:latin typeface="Goudy Old Style" pitchFamily="18" charset="0"/>
              </a:rPr>
              <a:t>daughter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cell</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that</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fails</a:t>
            </a:r>
            <a:endParaRPr lang="es-ES_tradnl" dirty="0" smtClean="0">
              <a:solidFill>
                <a:srgbClr val="000000"/>
              </a:solidFill>
              <a:latin typeface="Goudy Old Style" pitchFamily="18" charset="0"/>
            </a:endParaRPr>
          </a:p>
          <a:p>
            <a:pPr marL="457200" indent="-457200">
              <a:buFont typeface="Times" charset="0"/>
              <a:buNone/>
            </a:pP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to</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inherit</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plasmid</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dies</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or</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suffers</a:t>
            </a:r>
            <a:r>
              <a:rPr lang="es-ES_tradnl" dirty="0" smtClean="0">
                <a:solidFill>
                  <a:srgbClr val="000000"/>
                </a:solidFill>
                <a:latin typeface="Goudy Old Style" pitchFamily="18" charset="0"/>
              </a:rPr>
              <a:t> a </a:t>
            </a:r>
            <a:r>
              <a:rPr lang="es-ES_tradnl" dirty="0" err="1" smtClean="0">
                <a:solidFill>
                  <a:srgbClr val="000000"/>
                </a:solidFill>
                <a:latin typeface="Goudy Old Style" pitchFamily="18" charset="0"/>
              </a:rPr>
              <a:t>reduced</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growth-rate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because</a:t>
            </a:r>
            <a:r>
              <a:rPr lang="es-ES_tradnl" dirty="0" smtClean="0">
                <a:solidFill>
                  <a:srgbClr val="000000"/>
                </a:solidFill>
                <a:latin typeface="Goudy Old Style" pitchFamily="18" charset="0"/>
              </a:rPr>
              <a:t> of </a:t>
            </a:r>
            <a:r>
              <a:rPr lang="es-ES_tradnl" dirty="0" err="1" smtClean="0">
                <a:solidFill>
                  <a:srgbClr val="000000"/>
                </a:solidFill>
                <a:latin typeface="Goudy Old Style" pitchFamily="18" charset="0"/>
              </a:rPr>
              <a:t>the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lingering</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poison</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from</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the</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parent</a:t>
            </a:r>
            <a:r>
              <a:rPr lang="es-ES_tradnl" dirty="0" smtClean="0">
                <a:solidFill>
                  <a:srgbClr val="000000"/>
                </a:solidFill>
                <a:latin typeface="Goudy Old Style" pitchFamily="18" charset="0"/>
              </a:rPr>
              <a:t> </a:t>
            </a:r>
            <a:r>
              <a:rPr lang="es-ES_tradnl" dirty="0" err="1" smtClean="0">
                <a:solidFill>
                  <a:srgbClr val="000000"/>
                </a:solidFill>
                <a:latin typeface="Goudy Old Style" pitchFamily="18" charset="0"/>
              </a:rPr>
              <a:t>cell</a:t>
            </a:r>
            <a:r>
              <a:rPr lang="es-ES_tradnl" dirty="0" smtClean="0">
                <a:solidFill>
                  <a:srgbClr val="000000"/>
                </a:solidFill>
                <a:latin typeface="Goudy Old Style" pitchFamily="18" charset="0"/>
              </a:rPr>
              <a:t>.</a:t>
            </a:r>
            <a:endParaRPr lang="en-US" dirty="0">
              <a:latin typeface="Goudy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676400" y="762000"/>
            <a:ext cx="5638800" cy="3581400"/>
          </a:xfrm>
          <a:prstGeom prst="rect">
            <a:avLst/>
          </a:prstGeom>
          <a:noFill/>
          <a:ln w="9525">
            <a:noFill/>
            <a:miter lim="800000"/>
            <a:headEnd/>
            <a:tailEnd/>
          </a:ln>
          <a:effectLst/>
        </p:spPr>
      </p:pic>
      <p:sp>
        <p:nvSpPr>
          <p:cNvPr id="3" name="Rectangle 2"/>
          <p:cNvSpPr/>
          <p:nvPr/>
        </p:nvSpPr>
        <p:spPr>
          <a:xfrm>
            <a:off x="1066800" y="4572000"/>
            <a:ext cx="7848600" cy="861774"/>
          </a:xfrm>
          <a:prstGeom prst="rect">
            <a:avLst/>
          </a:prstGeom>
        </p:spPr>
        <p:txBody>
          <a:bodyPr wrap="square">
            <a:spAutoFit/>
          </a:bodyPr>
          <a:lstStyle/>
          <a:p>
            <a:r>
              <a:rPr lang="es-ES_tradnl" sz="1600" dirty="0" err="1" smtClean="0">
                <a:solidFill>
                  <a:srgbClr val="000000"/>
                </a:solidFill>
                <a:latin typeface="Lucida Grande" charset="0"/>
              </a:rPr>
              <a:t>The</a:t>
            </a:r>
            <a:r>
              <a:rPr lang="es-ES_tradnl" sz="1600" dirty="0" smtClean="0">
                <a:solidFill>
                  <a:srgbClr val="000000"/>
                </a:solidFill>
                <a:latin typeface="Lucida Grande" charset="0"/>
              </a:rPr>
              <a:t> sexual transfer of </a:t>
            </a:r>
            <a:r>
              <a:rPr lang="es-ES_tradnl" sz="1600" dirty="0" err="1" smtClean="0">
                <a:solidFill>
                  <a:srgbClr val="000000"/>
                </a:solidFill>
                <a:latin typeface="Lucida Grande" charset="0"/>
              </a:rPr>
              <a:t>plasmids</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to</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another</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bacterium</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through</a:t>
            </a:r>
            <a:r>
              <a:rPr lang="es-ES_tradnl" sz="1600" dirty="0" smtClean="0">
                <a:solidFill>
                  <a:srgbClr val="000000"/>
                </a:solidFill>
                <a:latin typeface="Lucida Grande" charset="0"/>
              </a:rPr>
              <a:t> a </a:t>
            </a:r>
            <a:r>
              <a:rPr lang="es-ES_tradnl" sz="1600" dirty="0" err="1" smtClean="0">
                <a:solidFill>
                  <a:srgbClr val="000000"/>
                </a:solidFill>
                <a:latin typeface="Lucida Grande" charset="0"/>
              </a:rPr>
              <a:t>pilus</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Those</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plasmids</a:t>
            </a:r>
            <a:r>
              <a:rPr lang="es-ES_tradnl" sz="1600" dirty="0" smtClean="0">
                <a:solidFill>
                  <a:srgbClr val="000000"/>
                </a:solidFill>
                <a:latin typeface="Lucida Grande" charset="0"/>
              </a:rPr>
              <a:t>, F </a:t>
            </a:r>
            <a:r>
              <a:rPr lang="es-ES_tradnl" sz="1600" dirty="0" err="1" smtClean="0">
                <a:solidFill>
                  <a:srgbClr val="000000"/>
                </a:solidFill>
                <a:latin typeface="Lucida Grande" charset="0"/>
              </a:rPr>
              <a:t>plasmids</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possess</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the</a:t>
            </a:r>
            <a:r>
              <a:rPr lang="es-ES_tradnl" sz="1600" dirty="0" smtClean="0">
                <a:solidFill>
                  <a:srgbClr val="000000"/>
                </a:solidFill>
                <a:latin typeface="Lucida Grande" charset="0"/>
              </a:rPr>
              <a:t> 25 genes </a:t>
            </a:r>
            <a:r>
              <a:rPr lang="es-ES_tradnl" sz="1600" dirty="0" err="1" smtClean="0">
                <a:solidFill>
                  <a:srgbClr val="000000"/>
                </a:solidFill>
                <a:latin typeface="Lucida Grande" charset="0"/>
              </a:rPr>
              <a:t>required</a:t>
            </a:r>
            <a:r>
              <a:rPr lang="es-ES_tradnl" sz="1600" dirty="0" smtClean="0">
                <a:solidFill>
                  <a:srgbClr val="000000"/>
                </a:solidFill>
                <a:latin typeface="Lucida Grande" charset="0"/>
              </a:rPr>
              <a:t> </a:t>
            </a:r>
            <a:r>
              <a:rPr lang="es-ES_tradnl" sz="1600" dirty="0" err="1" smtClean="0">
                <a:solidFill>
                  <a:srgbClr val="000000"/>
                </a:solidFill>
                <a:latin typeface="Lucida Grande" charset="0"/>
              </a:rPr>
              <a:t>for</a:t>
            </a:r>
            <a:r>
              <a:rPr lang="es-ES_tradnl" sz="1600" dirty="0" smtClean="0">
                <a:solidFill>
                  <a:srgbClr val="000000"/>
                </a:solidFill>
                <a:latin typeface="Lucida Grande" charset="0"/>
              </a:rPr>
              <a:t> transfer.</a:t>
            </a:r>
          </a:p>
          <a:p>
            <a:endParaRPr lang="es-ES_tradnl" dirty="0">
              <a:solidFill>
                <a:srgbClr val="000000"/>
              </a:solidFill>
              <a:latin typeface="Lucida Grande" charset="0"/>
            </a:endParaRPr>
          </a:p>
        </p:txBody>
      </p:sp>
      <p:sp>
        <p:nvSpPr>
          <p:cNvPr id="4" name="Rectangle 3"/>
          <p:cNvSpPr/>
          <p:nvPr/>
        </p:nvSpPr>
        <p:spPr>
          <a:xfrm>
            <a:off x="381001" y="304800"/>
            <a:ext cx="3733800" cy="369332"/>
          </a:xfrm>
          <a:prstGeom prst="rect">
            <a:avLst/>
          </a:prstGeom>
        </p:spPr>
        <p:txBody>
          <a:bodyPr wrap="square">
            <a:spAutoFit/>
          </a:bodyPr>
          <a:lstStyle/>
          <a:p>
            <a:r>
              <a:rPr lang="es-ES_tradnl" b="1" dirty="0" err="1" smtClean="0">
                <a:solidFill>
                  <a:srgbClr val="800040"/>
                </a:solidFill>
                <a:latin typeface="Lucida Grande" charset="0"/>
              </a:rPr>
              <a:t>Conjugative</a:t>
            </a:r>
            <a:r>
              <a:rPr lang="es-ES_tradnl" b="1" dirty="0" smtClean="0">
                <a:solidFill>
                  <a:srgbClr val="800040"/>
                </a:solidFill>
                <a:latin typeface="Lucida Grande" charset="0"/>
              </a:rPr>
              <a:t> </a:t>
            </a:r>
            <a:r>
              <a:rPr lang="es-ES_tradnl" b="1" dirty="0" err="1" smtClean="0">
                <a:solidFill>
                  <a:srgbClr val="800040"/>
                </a:solidFill>
                <a:latin typeface="Lucida Grande" charset="0"/>
              </a:rPr>
              <a:t>plasmids</a:t>
            </a:r>
            <a:endParaRPr lang="es-ES_tradnl" dirty="0">
              <a:solidFill>
                <a:srgbClr val="000000"/>
              </a:solidFill>
              <a:latin typeface="Lucida Grande" charset="0"/>
            </a:endParaRPr>
          </a:p>
        </p:txBody>
      </p:sp>
      <p:sp>
        <p:nvSpPr>
          <p:cNvPr id="5" name="TextBox 4"/>
          <p:cNvSpPr txBox="1"/>
          <p:nvPr/>
        </p:nvSpPr>
        <p:spPr>
          <a:xfrm>
            <a:off x="533400" y="5181600"/>
            <a:ext cx="7848600" cy="1323439"/>
          </a:xfrm>
          <a:prstGeom prst="rect">
            <a:avLst/>
          </a:prstGeom>
          <a:noFill/>
        </p:spPr>
        <p:txBody>
          <a:bodyPr wrap="square" rtlCol="0">
            <a:spAutoFit/>
          </a:bodyPr>
          <a:lstStyle/>
          <a:p>
            <a:r>
              <a:rPr lang="en-US" sz="2000" dirty="0" smtClean="0"/>
              <a:t>Plasmid forms: 1.covalently closed circles –both strands of DNA intact</a:t>
            </a:r>
          </a:p>
          <a:p>
            <a:r>
              <a:rPr lang="en-US" sz="2000" dirty="0" smtClean="0"/>
              <a:t>                            2. open circles-only one of the two strand is intact </a:t>
            </a:r>
          </a:p>
          <a:p>
            <a:r>
              <a:rPr lang="en-US" sz="2000" dirty="0" smtClean="0"/>
              <a:t>                            3. Linear.</a:t>
            </a:r>
          </a:p>
          <a:p>
            <a:r>
              <a:rPr lang="en-US" sz="2000" dirty="0" smtClean="0"/>
              <a:t>                            4.Supercoiled circles.  </a:t>
            </a:r>
            <a:endParaRPr lang="en-US" sz="2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WI" val="49"/>
  <p:tag name="NBP" val="1"/>
  <p:tag name="CVB" val="49"/>
  <p:tag name="SPT" val="FALSE"/>
  <p:tag name="BSN" val="49"/>
  <p:tag name="LFXCI" val="0"/>
  <p:tag name="SVT" val="TRUE"/>
  <p:tag name="CII" val="49"/>
</p:tagLst>
</file>

<file path=ppt/tags/tag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1061</TotalTime>
  <Words>5774</Words>
  <Application>Microsoft Office PowerPoint</Application>
  <PresentationFormat>On-screen Show (4:3)</PresentationFormat>
  <Paragraphs>476</Paragraphs>
  <Slides>73</Slides>
  <Notes>11</Notes>
  <HiddenSlides>1</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CLONING VECTORS</vt:lpstr>
      <vt:lpstr>Vectors </vt:lpstr>
      <vt:lpstr>Slide 3</vt:lpstr>
      <vt:lpstr>TYPES</vt:lpstr>
      <vt:lpstr>Bacterial vectors </vt:lpstr>
      <vt:lpstr>Bacterial plasmid</vt:lpstr>
      <vt:lpstr>PLASMIDS</vt:lpstr>
      <vt:lpstr>2. by function</vt:lpstr>
      <vt:lpstr>Slide 9</vt:lpstr>
      <vt:lpstr>Plasmid vectors</vt:lpstr>
      <vt:lpstr>pBR322</vt:lpstr>
      <vt:lpstr>Slide 12</vt:lpstr>
      <vt:lpstr>Slide 13</vt:lpstr>
      <vt:lpstr>Slide 14</vt:lpstr>
      <vt:lpstr>Slide 15</vt:lpstr>
      <vt:lpstr>pUC</vt:lpstr>
      <vt:lpstr>Slide 17</vt:lpstr>
      <vt:lpstr>Slide 18</vt:lpstr>
      <vt:lpstr>Slide 19</vt:lpstr>
      <vt:lpstr>Slide 20</vt:lpstr>
      <vt:lpstr>Phage vectors</vt:lpstr>
      <vt:lpstr>Slide 22</vt:lpstr>
      <vt:lpstr>Slide 23</vt:lpstr>
      <vt:lpstr>Slide 24</vt:lpstr>
      <vt:lpstr>Slide 25</vt:lpstr>
      <vt:lpstr>Slide 26</vt:lpstr>
      <vt:lpstr>Slide 27</vt:lpstr>
      <vt:lpstr>Lambda (λ) phage vectors</vt:lpstr>
      <vt:lpstr>Slide 29</vt:lpstr>
      <vt:lpstr>Slide 30</vt:lpstr>
      <vt:lpstr>Slide 31</vt:lpstr>
      <vt:lpstr>Slide 32</vt:lpstr>
      <vt:lpstr>Slide 33</vt:lpstr>
      <vt:lpstr>Slide 34</vt:lpstr>
      <vt:lpstr>Slide 35</vt:lpstr>
      <vt:lpstr>DNA cloning with single stranded DNA vectors</vt:lpstr>
      <vt:lpstr>The biology of the filamentous coliphages </vt:lpstr>
      <vt:lpstr>The single-stranded phage DNA enters the cell</vt:lpstr>
      <vt:lpstr>Slide 39</vt:lpstr>
      <vt:lpstr>Why use single-stranded vectors? </vt:lpstr>
      <vt:lpstr>M13 Phage vectors </vt:lpstr>
      <vt:lpstr>Slide 42</vt:lpstr>
      <vt:lpstr>Slide 43</vt:lpstr>
      <vt:lpstr>cosmid vector</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 VECTORS</dc:title>
  <dc:creator>Latha</dc:creator>
  <cp:lastModifiedBy>Maths</cp:lastModifiedBy>
  <cp:revision>99</cp:revision>
  <dcterms:created xsi:type="dcterms:W3CDTF">2012-03-11T16:31:47Z</dcterms:created>
  <dcterms:modified xsi:type="dcterms:W3CDTF">2019-06-20T09:05:11Z</dcterms:modified>
</cp:coreProperties>
</file>